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6" r:id="rId2"/>
    <p:sldId id="1894" r:id="rId3"/>
    <p:sldId id="750" r:id="rId4"/>
    <p:sldId id="257" r:id="rId5"/>
    <p:sldId id="1861" r:id="rId6"/>
    <p:sldId id="1902" r:id="rId7"/>
    <p:sldId id="1903" r:id="rId8"/>
    <p:sldId id="1905" r:id="rId9"/>
    <p:sldId id="1895" r:id="rId10"/>
    <p:sldId id="1898" r:id="rId11"/>
    <p:sldId id="1899" r:id="rId12"/>
    <p:sldId id="1900" r:id="rId13"/>
    <p:sldId id="1901" r:id="rId14"/>
    <p:sldId id="1896" r:id="rId15"/>
    <p:sldId id="1857" r:id="rId16"/>
    <p:sldId id="1897" r:id="rId17"/>
    <p:sldId id="1850" r:id="rId18"/>
    <p:sldId id="286" r:id="rId19"/>
    <p:sldId id="284" r:id="rId20"/>
    <p:sldId id="166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0" autoAdjust="0"/>
    <p:restoredTop sz="94660"/>
  </p:normalViewPr>
  <p:slideViewPr>
    <p:cSldViewPr snapToGrid="0">
      <p:cViewPr varScale="1">
        <p:scale>
          <a:sx n="63" d="100"/>
          <a:sy n="63" d="100"/>
        </p:scale>
        <p:origin x="732" y="64"/>
      </p:cViewPr>
      <p:guideLst/>
    </p:cSldViewPr>
  </p:slideViewPr>
  <p:notesTextViewPr>
    <p:cViewPr>
      <p:scale>
        <a:sx n="1" d="1"/>
        <a:sy n="1" d="1"/>
      </p:scale>
      <p:origin x="0" y="0"/>
    </p:cViewPr>
  </p:notesTextViewPr>
  <p:notesViewPr>
    <p:cSldViewPr snapToGrid="0">
      <p:cViewPr varScale="1">
        <p:scale>
          <a:sx n="45" d="100"/>
          <a:sy n="45" d="100"/>
        </p:scale>
        <p:origin x="2892" y="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63BA76-F085-423C-A1F7-3BD25000191B}"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5BE1EDDF-74C9-463C-86C8-57B8019F29C9}">
      <dgm:prSet/>
      <dgm:spPr/>
      <dgm:t>
        <a:bodyPr/>
        <a:lstStyle/>
        <a:p>
          <a:r>
            <a:rPr lang="en-US"/>
            <a:t>About Folium</a:t>
          </a:r>
        </a:p>
      </dgm:t>
    </dgm:pt>
    <dgm:pt modelId="{6047AA26-F6DD-472D-A472-F12C61D73F14}" type="parTrans" cxnId="{5AB33624-3B78-4CFF-90FF-96BF914838EF}">
      <dgm:prSet/>
      <dgm:spPr/>
      <dgm:t>
        <a:bodyPr/>
        <a:lstStyle/>
        <a:p>
          <a:endParaRPr lang="en-US"/>
        </a:p>
      </dgm:t>
    </dgm:pt>
    <dgm:pt modelId="{70A8A962-5F8C-4346-B2B1-3531202E1EC2}" type="sibTrans" cxnId="{5AB33624-3B78-4CFF-90FF-96BF914838EF}">
      <dgm:prSet/>
      <dgm:spPr/>
      <dgm:t>
        <a:bodyPr/>
        <a:lstStyle/>
        <a:p>
          <a:endParaRPr lang="en-US"/>
        </a:p>
      </dgm:t>
    </dgm:pt>
    <dgm:pt modelId="{201B2877-ABD3-4B39-879E-4D9B23279BDF}">
      <dgm:prSet/>
      <dgm:spPr/>
      <dgm:t>
        <a:bodyPr/>
        <a:lstStyle/>
        <a:p>
          <a:r>
            <a:rPr lang="en-US"/>
            <a:t>Maps and Tiles</a:t>
          </a:r>
        </a:p>
      </dgm:t>
    </dgm:pt>
    <dgm:pt modelId="{37FA9A3A-2A62-497B-8B06-5AAD684550A8}" type="parTrans" cxnId="{2238C67A-E314-4FC4-8537-25A3C41B39CF}">
      <dgm:prSet/>
      <dgm:spPr/>
      <dgm:t>
        <a:bodyPr/>
        <a:lstStyle/>
        <a:p>
          <a:endParaRPr lang="en-US"/>
        </a:p>
      </dgm:t>
    </dgm:pt>
    <dgm:pt modelId="{EAADDC3F-6C44-45A3-9C3D-7035CA5A0AF2}" type="sibTrans" cxnId="{2238C67A-E314-4FC4-8537-25A3C41B39CF}">
      <dgm:prSet/>
      <dgm:spPr/>
      <dgm:t>
        <a:bodyPr/>
        <a:lstStyle/>
        <a:p>
          <a:endParaRPr lang="en-US"/>
        </a:p>
      </dgm:t>
    </dgm:pt>
    <dgm:pt modelId="{D7DEEF75-DA3C-4329-8198-B5BA74B8E2CA}">
      <dgm:prSet/>
      <dgm:spPr/>
      <dgm:t>
        <a:bodyPr/>
        <a:lstStyle/>
        <a:p>
          <a:r>
            <a:rPr lang="en-US"/>
            <a:t>Markers on Maps</a:t>
          </a:r>
        </a:p>
      </dgm:t>
    </dgm:pt>
    <dgm:pt modelId="{E3BE41D0-DA45-4AD7-9544-3D5DF79C99BF}" type="parTrans" cxnId="{76684D1A-6F45-45C1-BEA5-5A3ABE5303FE}">
      <dgm:prSet/>
      <dgm:spPr/>
      <dgm:t>
        <a:bodyPr/>
        <a:lstStyle/>
        <a:p>
          <a:endParaRPr lang="en-US"/>
        </a:p>
      </dgm:t>
    </dgm:pt>
    <dgm:pt modelId="{6C16FE26-6A53-4043-8E67-761A06F0D0BC}" type="sibTrans" cxnId="{76684D1A-6F45-45C1-BEA5-5A3ABE5303FE}">
      <dgm:prSet/>
      <dgm:spPr/>
      <dgm:t>
        <a:bodyPr/>
        <a:lstStyle/>
        <a:p>
          <a:endParaRPr lang="en-US"/>
        </a:p>
      </dgm:t>
    </dgm:pt>
    <dgm:pt modelId="{330DFD5F-2C98-4AF5-8CFA-2F6213959E0D}">
      <dgm:prSet/>
      <dgm:spPr/>
      <dgm:t>
        <a:bodyPr/>
        <a:lstStyle/>
        <a:p>
          <a:r>
            <a:rPr lang="en-US"/>
            <a:t>IFrames (HTML Pop-ups)</a:t>
          </a:r>
        </a:p>
      </dgm:t>
    </dgm:pt>
    <dgm:pt modelId="{8B12DF8A-0C6A-470C-8FFE-7F3E971BE052}" type="parTrans" cxnId="{90C08BDE-A694-47B4-9BE0-E1A18771D418}">
      <dgm:prSet/>
      <dgm:spPr/>
      <dgm:t>
        <a:bodyPr/>
        <a:lstStyle/>
        <a:p>
          <a:endParaRPr lang="en-US"/>
        </a:p>
      </dgm:t>
    </dgm:pt>
    <dgm:pt modelId="{B84C348F-4CBF-4E8C-89F7-281ABD5FB1AA}" type="sibTrans" cxnId="{90C08BDE-A694-47B4-9BE0-E1A18771D418}">
      <dgm:prSet/>
      <dgm:spPr/>
      <dgm:t>
        <a:bodyPr/>
        <a:lstStyle/>
        <a:p>
          <a:endParaRPr lang="en-US"/>
        </a:p>
      </dgm:t>
    </dgm:pt>
    <dgm:pt modelId="{46B35F86-A50B-488A-BF52-E0A915FF84BA}" type="pres">
      <dgm:prSet presAssocID="{E663BA76-F085-423C-A1F7-3BD25000191B}" presName="vert0" presStyleCnt="0">
        <dgm:presLayoutVars>
          <dgm:dir/>
          <dgm:animOne val="branch"/>
          <dgm:animLvl val="lvl"/>
        </dgm:presLayoutVars>
      </dgm:prSet>
      <dgm:spPr/>
    </dgm:pt>
    <dgm:pt modelId="{79C47018-DB3B-41C5-9075-5EDACD05F78C}" type="pres">
      <dgm:prSet presAssocID="{5BE1EDDF-74C9-463C-86C8-57B8019F29C9}" presName="thickLine" presStyleLbl="alignNode1" presStyleIdx="0" presStyleCnt="4"/>
      <dgm:spPr/>
    </dgm:pt>
    <dgm:pt modelId="{05E6D138-BABE-4E48-A52C-D777EA7E630E}" type="pres">
      <dgm:prSet presAssocID="{5BE1EDDF-74C9-463C-86C8-57B8019F29C9}" presName="horz1" presStyleCnt="0"/>
      <dgm:spPr/>
    </dgm:pt>
    <dgm:pt modelId="{FC5D4DEE-2379-42D8-BA76-397282D317C8}" type="pres">
      <dgm:prSet presAssocID="{5BE1EDDF-74C9-463C-86C8-57B8019F29C9}" presName="tx1" presStyleLbl="revTx" presStyleIdx="0" presStyleCnt="4"/>
      <dgm:spPr/>
    </dgm:pt>
    <dgm:pt modelId="{CA34006B-F3ED-49BC-AE97-8A8FBF9AE3A8}" type="pres">
      <dgm:prSet presAssocID="{5BE1EDDF-74C9-463C-86C8-57B8019F29C9}" presName="vert1" presStyleCnt="0"/>
      <dgm:spPr/>
    </dgm:pt>
    <dgm:pt modelId="{31892A0E-8E46-409B-8437-6EC0472E2BA9}" type="pres">
      <dgm:prSet presAssocID="{201B2877-ABD3-4B39-879E-4D9B23279BDF}" presName="thickLine" presStyleLbl="alignNode1" presStyleIdx="1" presStyleCnt="4"/>
      <dgm:spPr/>
    </dgm:pt>
    <dgm:pt modelId="{6047DAAE-3A2D-419A-8FD8-304EEA184E0B}" type="pres">
      <dgm:prSet presAssocID="{201B2877-ABD3-4B39-879E-4D9B23279BDF}" presName="horz1" presStyleCnt="0"/>
      <dgm:spPr/>
    </dgm:pt>
    <dgm:pt modelId="{9525072C-3B46-4FDA-9E82-6CF8A333BEB3}" type="pres">
      <dgm:prSet presAssocID="{201B2877-ABD3-4B39-879E-4D9B23279BDF}" presName="tx1" presStyleLbl="revTx" presStyleIdx="1" presStyleCnt="4"/>
      <dgm:spPr/>
    </dgm:pt>
    <dgm:pt modelId="{2CA397A6-D789-4D7E-982F-CCE05E9F14C6}" type="pres">
      <dgm:prSet presAssocID="{201B2877-ABD3-4B39-879E-4D9B23279BDF}" presName="vert1" presStyleCnt="0"/>
      <dgm:spPr/>
    </dgm:pt>
    <dgm:pt modelId="{DE3938D3-C3F4-46EA-973A-BA0FFB4BD40B}" type="pres">
      <dgm:prSet presAssocID="{D7DEEF75-DA3C-4329-8198-B5BA74B8E2CA}" presName="thickLine" presStyleLbl="alignNode1" presStyleIdx="2" presStyleCnt="4"/>
      <dgm:spPr/>
    </dgm:pt>
    <dgm:pt modelId="{3DED81AD-84A1-4FA9-A3F0-85B7947D7CEF}" type="pres">
      <dgm:prSet presAssocID="{D7DEEF75-DA3C-4329-8198-B5BA74B8E2CA}" presName="horz1" presStyleCnt="0"/>
      <dgm:spPr/>
    </dgm:pt>
    <dgm:pt modelId="{B3FD7A9C-3771-4404-A159-E3ACAE65C143}" type="pres">
      <dgm:prSet presAssocID="{D7DEEF75-DA3C-4329-8198-B5BA74B8E2CA}" presName="tx1" presStyleLbl="revTx" presStyleIdx="2" presStyleCnt="4"/>
      <dgm:spPr/>
    </dgm:pt>
    <dgm:pt modelId="{68194A99-BAEC-4880-BBF1-AB018B561F79}" type="pres">
      <dgm:prSet presAssocID="{D7DEEF75-DA3C-4329-8198-B5BA74B8E2CA}" presName="vert1" presStyleCnt="0"/>
      <dgm:spPr/>
    </dgm:pt>
    <dgm:pt modelId="{F6823FEC-E052-40F3-B0B5-80DBBB58FFB0}" type="pres">
      <dgm:prSet presAssocID="{330DFD5F-2C98-4AF5-8CFA-2F6213959E0D}" presName="thickLine" presStyleLbl="alignNode1" presStyleIdx="3" presStyleCnt="4"/>
      <dgm:spPr/>
    </dgm:pt>
    <dgm:pt modelId="{3D5E59D0-D300-4700-854B-44AB5253A791}" type="pres">
      <dgm:prSet presAssocID="{330DFD5F-2C98-4AF5-8CFA-2F6213959E0D}" presName="horz1" presStyleCnt="0"/>
      <dgm:spPr/>
    </dgm:pt>
    <dgm:pt modelId="{6CAAFFE3-3000-4D82-9870-32E3353F72F0}" type="pres">
      <dgm:prSet presAssocID="{330DFD5F-2C98-4AF5-8CFA-2F6213959E0D}" presName="tx1" presStyleLbl="revTx" presStyleIdx="3" presStyleCnt="4"/>
      <dgm:spPr/>
    </dgm:pt>
    <dgm:pt modelId="{B2F3D1C5-201D-42F8-AD51-27A88979371E}" type="pres">
      <dgm:prSet presAssocID="{330DFD5F-2C98-4AF5-8CFA-2F6213959E0D}" presName="vert1" presStyleCnt="0"/>
      <dgm:spPr/>
    </dgm:pt>
  </dgm:ptLst>
  <dgm:cxnLst>
    <dgm:cxn modelId="{76684D1A-6F45-45C1-BEA5-5A3ABE5303FE}" srcId="{E663BA76-F085-423C-A1F7-3BD25000191B}" destId="{D7DEEF75-DA3C-4329-8198-B5BA74B8E2CA}" srcOrd="2" destOrd="0" parTransId="{E3BE41D0-DA45-4AD7-9544-3D5DF79C99BF}" sibTransId="{6C16FE26-6A53-4043-8E67-761A06F0D0BC}"/>
    <dgm:cxn modelId="{5AB33624-3B78-4CFF-90FF-96BF914838EF}" srcId="{E663BA76-F085-423C-A1F7-3BD25000191B}" destId="{5BE1EDDF-74C9-463C-86C8-57B8019F29C9}" srcOrd="0" destOrd="0" parTransId="{6047AA26-F6DD-472D-A472-F12C61D73F14}" sibTransId="{70A8A962-5F8C-4346-B2B1-3531202E1EC2}"/>
    <dgm:cxn modelId="{5F0EC968-F3CE-41DA-8ADD-AC8801960DD3}" type="presOf" srcId="{330DFD5F-2C98-4AF5-8CFA-2F6213959E0D}" destId="{6CAAFFE3-3000-4D82-9870-32E3353F72F0}" srcOrd="0" destOrd="0" presId="urn:microsoft.com/office/officeart/2008/layout/LinedList"/>
    <dgm:cxn modelId="{5CC4E652-ECBA-46D7-AE64-889995271684}" type="presOf" srcId="{D7DEEF75-DA3C-4329-8198-B5BA74B8E2CA}" destId="{B3FD7A9C-3771-4404-A159-E3ACAE65C143}" srcOrd="0" destOrd="0" presId="urn:microsoft.com/office/officeart/2008/layout/LinedList"/>
    <dgm:cxn modelId="{2238C67A-E314-4FC4-8537-25A3C41B39CF}" srcId="{E663BA76-F085-423C-A1F7-3BD25000191B}" destId="{201B2877-ABD3-4B39-879E-4D9B23279BDF}" srcOrd="1" destOrd="0" parTransId="{37FA9A3A-2A62-497B-8B06-5AAD684550A8}" sibTransId="{EAADDC3F-6C44-45A3-9C3D-7035CA5A0AF2}"/>
    <dgm:cxn modelId="{28E108C8-FEC8-43CC-9AFD-030EC1F7A442}" type="presOf" srcId="{5BE1EDDF-74C9-463C-86C8-57B8019F29C9}" destId="{FC5D4DEE-2379-42D8-BA76-397282D317C8}" srcOrd="0" destOrd="0" presId="urn:microsoft.com/office/officeart/2008/layout/LinedList"/>
    <dgm:cxn modelId="{90C08BDE-A694-47B4-9BE0-E1A18771D418}" srcId="{E663BA76-F085-423C-A1F7-3BD25000191B}" destId="{330DFD5F-2C98-4AF5-8CFA-2F6213959E0D}" srcOrd="3" destOrd="0" parTransId="{8B12DF8A-0C6A-470C-8FFE-7F3E971BE052}" sibTransId="{B84C348F-4CBF-4E8C-89F7-281ABD5FB1AA}"/>
    <dgm:cxn modelId="{D85729EF-7B2D-4732-A26B-E122B085A8E5}" type="presOf" srcId="{201B2877-ABD3-4B39-879E-4D9B23279BDF}" destId="{9525072C-3B46-4FDA-9E82-6CF8A333BEB3}" srcOrd="0" destOrd="0" presId="urn:microsoft.com/office/officeart/2008/layout/LinedList"/>
    <dgm:cxn modelId="{E7D97EF0-645B-433B-9C67-33BD9F2730E8}" type="presOf" srcId="{E663BA76-F085-423C-A1F7-3BD25000191B}" destId="{46B35F86-A50B-488A-BF52-E0A915FF84BA}" srcOrd="0" destOrd="0" presId="urn:microsoft.com/office/officeart/2008/layout/LinedList"/>
    <dgm:cxn modelId="{CB41D880-2B7F-45A0-BC95-0BA590BD2981}" type="presParOf" srcId="{46B35F86-A50B-488A-BF52-E0A915FF84BA}" destId="{79C47018-DB3B-41C5-9075-5EDACD05F78C}" srcOrd="0" destOrd="0" presId="urn:microsoft.com/office/officeart/2008/layout/LinedList"/>
    <dgm:cxn modelId="{46A87251-828E-465C-922D-C8DA8477D89A}" type="presParOf" srcId="{46B35F86-A50B-488A-BF52-E0A915FF84BA}" destId="{05E6D138-BABE-4E48-A52C-D777EA7E630E}" srcOrd="1" destOrd="0" presId="urn:microsoft.com/office/officeart/2008/layout/LinedList"/>
    <dgm:cxn modelId="{F662FF4C-E8B5-4E1D-B422-EDA3B34151DF}" type="presParOf" srcId="{05E6D138-BABE-4E48-A52C-D777EA7E630E}" destId="{FC5D4DEE-2379-42D8-BA76-397282D317C8}" srcOrd="0" destOrd="0" presId="urn:microsoft.com/office/officeart/2008/layout/LinedList"/>
    <dgm:cxn modelId="{084F203C-B3B9-410B-8C52-804F94B594DC}" type="presParOf" srcId="{05E6D138-BABE-4E48-A52C-D777EA7E630E}" destId="{CA34006B-F3ED-49BC-AE97-8A8FBF9AE3A8}" srcOrd="1" destOrd="0" presId="urn:microsoft.com/office/officeart/2008/layout/LinedList"/>
    <dgm:cxn modelId="{2EDD6EFB-EB51-4DEC-8D9C-4C4A4313AA45}" type="presParOf" srcId="{46B35F86-A50B-488A-BF52-E0A915FF84BA}" destId="{31892A0E-8E46-409B-8437-6EC0472E2BA9}" srcOrd="2" destOrd="0" presId="urn:microsoft.com/office/officeart/2008/layout/LinedList"/>
    <dgm:cxn modelId="{617061FE-8325-4199-8A27-657C6800A5CB}" type="presParOf" srcId="{46B35F86-A50B-488A-BF52-E0A915FF84BA}" destId="{6047DAAE-3A2D-419A-8FD8-304EEA184E0B}" srcOrd="3" destOrd="0" presId="urn:microsoft.com/office/officeart/2008/layout/LinedList"/>
    <dgm:cxn modelId="{F7E93F02-A9F9-426E-AFB1-6B59A3C3C3DE}" type="presParOf" srcId="{6047DAAE-3A2D-419A-8FD8-304EEA184E0B}" destId="{9525072C-3B46-4FDA-9E82-6CF8A333BEB3}" srcOrd="0" destOrd="0" presId="urn:microsoft.com/office/officeart/2008/layout/LinedList"/>
    <dgm:cxn modelId="{F5CEF554-1268-4A17-91AF-8F4E31CCA5DD}" type="presParOf" srcId="{6047DAAE-3A2D-419A-8FD8-304EEA184E0B}" destId="{2CA397A6-D789-4D7E-982F-CCE05E9F14C6}" srcOrd="1" destOrd="0" presId="urn:microsoft.com/office/officeart/2008/layout/LinedList"/>
    <dgm:cxn modelId="{932C785D-3110-4064-BFC0-AA2AF67966CC}" type="presParOf" srcId="{46B35F86-A50B-488A-BF52-E0A915FF84BA}" destId="{DE3938D3-C3F4-46EA-973A-BA0FFB4BD40B}" srcOrd="4" destOrd="0" presId="urn:microsoft.com/office/officeart/2008/layout/LinedList"/>
    <dgm:cxn modelId="{00FE5C0E-6C2E-447C-9937-7FDF09D6C59C}" type="presParOf" srcId="{46B35F86-A50B-488A-BF52-E0A915FF84BA}" destId="{3DED81AD-84A1-4FA9-A3F0-85B7947D7CEF}" srcOrd="5" destOrd="0" presId="urn:microsoft.com/office/officeart/2008/layout/LinedList"/>
    <dgm:cxn modelId="{D08C5939-75FB-4D4C-B1E4-96A1B709F54B}" type="presParOf" srcId="{3DED81AD-84A1-4FA9-A3F0-85B7947D7CEF}" destId="{B3FD7A9C-3771-4404-A159-E3ACAE65C143}" srcOrd="0" destOrd="0" presId="urn:microsoft.com/office/officeart/2008/layout/LinedList"/>
    <dgm:cxn modelId="{E37BE974-3615-4BE0-A1CF-8EE1BD4BE107}" type="presParOf" srcId="{3DED81AD-84A1-4FA9-A3F0-85B7947D7CEF}" destId="{68194A99-BAEC-4880-BBF1-AB018B561F79}" srcOrd="1" destOrd="0" presId="urn:microsoft.com/office/officeart/2008/layout/LinedList"/>
    <dgm:cxn modelId="{3D314007-4A69-4CA1-B102-9368A658D073}" type="presParOf" srcId="{46B35F86-A50B-488A-BF52-E0A915FF84BA}" destId="{F6823FEC-E052-40F3-B0B5-80DBBB58FFB0}" srcOrd="6" destOrd="0" presId="urn:microsoft.com/office/officeart/2008/layout/LinedList"/>
    <dgm:cxn modelId="{DFDF9392-55CE-4DF2-8F58-4234E50AFAD8}" type="presParOf" srcId="{46B35F86-A50B-488A-BF52-E0A915FF84BA}" destId="{3D5E59D0-D300-4700-854B-44AB5253A791}" srcOrd="7" destOrd="0" presId="urn:microsoft.com/office/officeart/2008/layout/LinedList"/>
    <dgm:cxn modelId="{EF8E949E-6B4F-4125-8DB8-4B501F1D419A}" type="presParOf" srcId="{3D5E59D0-D300-4700-854B-44AB5253A791}" destId="{6CAAFFE3-3000-4D82-9870-32E3353F72F0}" srcOrd="0" destOrd="0" presId="urn:microsoft.com/office/officeart/2008/layout/LinedList"/>
    <dgm:cxn modelId="{DFFC7E3E-F7FA-4165-81E7-CF9535B2631C}" type="presParOf" srcId="{3D5E59D0-D300-4700-854B-44AB5253A791}" destId="{B2F3D1C5-201D-42F8-AD51-27A88979371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A13627-2C5B-4D1D-801E-D85B8A588003}" type="doc">
      <dgm:prSet loTypeId="urn:microsoft.com/office/officeart/2005/8/layout/hList1" loCatId="list" qsTypeId="urn:microsoft.com/office/officeart/2005/8/quickstyle/simple1" qsCatId="simple" csTypeId="urn:microsoft.com/office/officeart/2005/8/colors/accent4_2" csCatId="accent4" phldr="1"/>
      <dgm:spPr/>
      <dgm:t>
        <a:bodyPr/>
        <a:lstStyle/>
        <a:p>
          <a:endParaRPr lang="en-US"/>
        </a:p>
      </dgm:t>
    </dgm:pt>
    <dgm:pt modelId="{E82FA3A7-271C-49F3-8CF6-617A973D01B6}">
      <dgm:prSet custT="1"/>
      <dgm:spPr/>
      <dgm:t>
        <a:bodyPr lIns="0" rIns="0"/>
        <a:lstStyle/>
        <a:p>
          <a:r>
            <a:rPr lang="en-US" sz="2400" dirty="0"/>
            <a:t>Folium can be used for visualizing geospatial data</a:t>
          </a:r>
        </a:p>
      </dgm:t>
    </dgm:pt>
    <dgm:pt modelId="{025C1A37-53B8-4F17-86EA-E777A759C331}" type="parTrans" cxnId="{7760392D-5510-4B7F-AFD8-E182566211B5}">
      <dgm:prSet/>
      <dgm:spPr/>
      <dgm:t>
        <a:bodyPr/>
        <a:lstStyle/>
        <a:p>
          <a:endParaRPr lang="en-US"/>
        </a:p>
      </dgm:t>
    </dgm:pt>
    <dgm:pt modelId="{A3C60C44-4F09-486E-87EF-DAD5A0F7A300}" type="sibTrans" cxnId="{7760392D-5510-4B7F-AFD8-E182566211B5}">
      <dgm:prSet/>
      <dgm:spPr/>
      <dgm:t>
        <a:bodyPr/>
        <a:lstStyle/>
        <a:p>
          <a:endParaRPr lang="en-US"/>
        </a:p>
      </dgm:t>
    </dgm:pt>
    <dgm:pt modelId="{856940B4-0F06-4506-AD7D-78E12035AF41}">
      <dgm:prSet custT="1"/>
      <dgm:spPr/>
      <dgm:t>
        <a:bodyPr/>
        <a:lstStyle/>
        <a:p>
          <a:r>
            <a:rPr lang="en-US" sz="2800" dirty="0"/>
            <a:t>Choropleth maps</a:t>
          </a:r>
        </a:p>
      </dgm:t>
    </dgm:pt>
    <dgm:pt modelId="{0CD28411-6ECC-4541-A117-BDF2C0075FDA}" type="parTrans" cxnId="{B18C2DFE-3472-4151-BB9D-D66638BFE75B}">
      <dgm:prSet/>
      <dgm:spPr/>
      <dgm:t>
        <a:bodyPr/>
        <a:lstStyle/>
        <a:p>
          <a:endParaRPr lang="en-US"/>
        </a:p>
      </dgm:t>
    </dgm:pt>
    <dgm:pt modelId="{2803860C-B8C5-468D-A798-4FB1A67BA004}" type="sibTrans" cxnId="{B18C2DFE-3472-4151-BB9D-D66638BFE75B}">
      <dgm:prSet/>
      <dgm:spPr/>
      <dgm:t>
        <a:bodyPr/>
        <a:lstStyle/>
        <a:p>
          <a:endParaRPr lang="en-US"/>
        </a:p>
      </dgm:t>
    </dgm:pt>
    <dgm:pt modelId="{1661593E-3311-4441-874A-5999C953C6BB}">
      <dgm:prSet custT="1"/>
      <dgm:spPr/>
      <dgm:t>
        <a:bodyPr/>
        <a:lstStyle/>
        <a:p>
          <a:r>
            <a:rPr lang="en-US" sz="2800" dirty="0"/>
            <a:t>GeoJSON overlays</a:t>
          </a:r>
        </a:p>
      </dgm:t>
    </dgm:pt>
    <dgm:pt modelId="{EA329DC0-24A6-4EEA-BCB2-43E3CE8D6AE0}" type="parTrans" cxnId="{E624BA08-6FFD-4C9B-9CC8-FF4E9DDD0614}">
      <dgm:prSet/>
      <dgm:spPr/>
      <dgm:t>
        <a:bodyPr/>
        <a:lstStyle/>
        <a:p>
          <a:endParaRPr lang="en-US"/>
        </a:p>
      </dgm:t>
    </dgm:pt>
    <dgm:pt modelId="{BF494989-66F8-4F2A-8F43-75641331AC04}" type="sibTrans" cxnId="{E624BA08-6FFD-4C9B-9CC8-FF4E9DDD0614}">
      <dgm:prSet/>
      <dgm:spPr/>
      <dgm:t>
        <a:bodyPr/>
        <a:lstStyle/>
        <a:p>
          <a:endParaRPr lang="en-US"/>
        </a:p>
      </dgm:t>
    </dgm:pt>
    <dgm:pt modelId="{22A7FEE1-30EF-4148-82B3-01A9B1E1082B}">
      <dgm:prSet custT="1"/>
      <dgm:spPr/>
      <dgm:t>
        <a:bodyPr/>
        <a:lstStyle/>
        <a:p>
          <a:r>
            <a:rPr lang="en-US" sz="2800" dirty="0"/>
            <a:t>Heatmaps</a:t>
          </a:r>
        </a:p>
      </dgm:t>
    </dgm:pt>
    <dgm:pt modelId="{A61754E1-DE1F-4B5A-A6E8-2437DA20D83A}" type="parTrans" cxnId="{CAD377EE-9965-42E6-8315-CE1ED5D04212}">
      <dgm:prSet/>
      <dgm:spPr/>
      <dgm:t>
        <a:bodyPr/>
        <a:lstStyle/>
        <a:p>
          <a:endParaRPr lang="en-US"/>
        </a:p>
      </dgm:t>
    </dgm:pt>
    <dgm:pt modelId="{BFC3B3A0-6D88-4E04-9276-0A6346C81B1D}" type="sibTrans" cxnId="{CAD377EE-9965-42E6-8315-CE1ED5D04212}">
      <dgm:prSet/>
      <dgm:spPr/>
      <dgm:t>
        <a:bodyPr/>
        <a:lstStyle/>
        <a:p>
          <a:endParaRPr lang="en-US"/>
        </a:p>
      </dgm:t>
    </dgm:pt>
    <dgm:pt modelId="{6B7F15B1-A78B-4B62-AEC2-8ECBB23A3637}">
      <dgm:prSet custT="1"/>
      <dgm:spPr/>
      <dgm:t>
        <a:bodyPr/>
        <a:lstStyle/>
        <a:p>
          <a:r>
            <a:rPr lang="en-US" sz="2800" b="1" dirty="0"/>
            <a:t>Marker clusters</a:t>
          </a:r>
          <a:endParaRPr lang="en-US" sz="2800" dirty="0"/>
        </a:p>
      </dgm:t>
    </dgm:pt>
    <dgm:pt modelId="{2F0805D3-00E7-468D-B028-BD376F47059A}" type="parTrans" cxnId="{D9EBA414-71F3-4AA9-8178-2FE259721DC6}">
      <dgm:prSet/>
      <dgm:spPr/>
      <dgm:t>
        <a:bodyPr/>
        <a:lstStyle/>
        <a:p>
          <a:endParaRPr lang="en-US"/>
        </a:p>
      </dgm:t>
    </dgm:pt>
    <dgm:pt modelId="{9E5B1776-9170-4844-966B-E6C5EC0C7DC6}" type="sibTrans" cxnId="{D9EBA414-71F3-4AA9-8178-2FE259721DC6}">
      <dgm:prSet/>
      <dgm:spPr/>
      <dgm:t>
        <a:bodyPr/>
        <a:lstStyle/>
        <a:p>
          <a:endParaRPr lang="en-US"/>
        </a:p>
      </dgm:t>
    </dgm:pt>
    <dgm:pt modelId="{D47FECF7-C5B4-4CB4-A370-39623E8AD93F}">
      <dgm:prSet custT="1"/>
      <dgm:spPr/>
      <dgm:t>
        <a:bodyPr lIns="0" rIns="0"/>
        <a:lstStyle/>
        <a:p>
          <a:r>
            <a:rPr lang="en-US" sz="2400"/>
            <a:t>In addition to those map styles, Folium offers customizable features</a:t>
          </a:r>
        </a:p>
      </dgm:t>
    </dgm:pt>
    <dgm:pt modelId="{16CA60CB-CE68-4720-AA40-F289812B12B7}" type="parTrans" cxnId="{2EC39979-21C0-4E0E-94D7-AF2B20BB0475}">
      <dgm:prSet/>
      <dgm:spPr/>
      <dgm:t>
        <a:bodyPr/>
        <a:lstStyle/>
        <a:p>
          <a:endParaRPr lang="en-US"/>
        </a:p>
      </dgm:t>
    </dgm:pt>
    <dgm:pt modelId="{90E2F810-AF76-464F-989E-9900D67A6A9F}" type="sibTrans" cxnId="{2EC39979-21C0-4E0E-94D7-AF2B20BB0475}">
      <dgm:prSet/>
      <dgm:spPr/>
      <dgm:t>
        <a:bodyPr/>
        <a:lstStyle/>
        <a:p>
          <a:endParaRPr lang="en-US"/>
        </a:p>
      </dgm:t>
    </dgm:pt>
    <dgm:pt modelId="{E6E36CBC-9687-4502-9700-FC975CB7C68C}">
      <dgm:prSet custT="1"/>
      <dgm:spPr/>
      <dgm:t>
        <a:bodyPr/>
        <a:lstStyle/>
        <a:p>
          <a:r>
            <a:rPr lang="en-US" sz="2800" dirty="0"/>
            <a:t>Custom markers</a:t>
          </a:r>
        </a:p>
      </dgm:t>
    </dgm:pt>
    <dgm:pt modelId="{0D0406D1-BEC1-427A-8474-1FE2286C094D}" type="parTrans" cxnId="{B9EEEFBC-72BF-4D15-A4B4-616C8B15F054}">
      <dgm:prSet/>
      <dgm:spPr/>
      <dgm:t>
        <a:bodyPr/>
        <a:lstStyle/>
        <a:p>
          <a:endParaRPr lang="en-US"/>
        </a:p>
      </dgm:t>
    </dgm:pt>
    <dgm:pt modelId="{5032D2D3-2346-4FF5-ADD7-7BA7F3794B0C}" type="sibTrans" cxnId="{B9EEEFBC-72BF-4D15-A4B4-616C8B15F054}">
      <dgm:prSet/>
      <dgm:spPr/>
      <dgm:t>
        <a:bodyPr/>
        <a:lstStyle/>
        <a:p>
          <a:endParaRPr lang="en-US"/>
        </a:p>
      </dgm:t>
    </dgm:pt>
    <dgm:pt modelId="{C5B77631-9C33-4904-A520-EA2C9BAC687D}">
      <dgm:prSet custT="1"/>
      <dgm:spPr/>
      <dgm:t>
        <a:bodyPr/>
        <a:lstStyle/>
        <a:p>
          <a:r>
            <a:rPr lang="en-US" sz="2800" dirty="0"/>
            <a:t>Pop-ups</a:t>
          </a:r>
        </a:p>
      </dgm:t>
    </dgm:pt>
    <dgm:pt modelId="{7C715896-4422-4BAA-89CB-922308024982}" type="parTrans" cxnId="{A7FB6840-C9B2-4E99-A967-607A77103FE5}">
      <dgm:prSet/>
      <dgm:spPr/>
      <dgm:t>
        <a:bodyPr/>
        <a:lstStyle/>
        <a:p>
          <a:endParaRPr lang="en-US"/>
        </a:p>
      </dgm:t>
    </dgm:pt>
    <dgm:pt modelId="{D43A20B9-51AC-4BE5-B8FE-61C10A87A492}" type="sibTrans" cxnId="{A7FB6840-C9B2-4E99-A967-607A77103FE5}">
      <dgm:prSet/>
      <dgm:spPr/>
      <dgm:t>
        <a:bodyPr/>
        <a:lstStyle/>
        <a:p>
          <a:endParaRPr lang="en-US"/>
        </a:p>
      </dgm:t>
    </dgm:pt>
    <dgm:pt modelId="{3B3A7CCA-40D0-4628-BDE5-DEE66A1299E0}">
      <dgm:prSet custT="1"/>
      <dgm:spPr/>
      <dgm:t>
        <a:bodyPr/>
        <a:lstStyle/>
        <a:p>
          <a:r>
            <a:rPr lang="en-US" sz="2800" dirty="0"/>
            <a:t>Tooltips</a:t>
          </a:r>
        </a:p>
      </dgm:t>
    </dgm:pt>
    <dgm:pt modelId="{83E18783-8C88-4C93-94A5-C087EE04116D}" type="parTrans" cxnId="{AD4F7BD5-B949-4583-8F96-0B6C16EA8486}">
      <dgm:prSet/>
      <dgm:spPr/>
      <dgm:t>
        <a:bodyPr/>
        <a:lstStyle/>
        <a:p>
          <a:endParaRPr lang="en-US"/>
        </a:p>
      </dgm:t>
    </dgm:pt>
    <dgm:pt modelId="{39E4BA21-1C00-454F-822F-6AB7BE6F71BC}" type="sibTrans" cxnId="{AD4F7BD5-B949-4583-8F96-0B6C16EA8486}">
      <dgm:prSet/>
      <dgm:spPr/>
      <dgm:t>
        <a:bodyPr/>
        <a:lstStyle/>
        <a:p>
          <a:endParaRPr lang="en-US"/>
        </a:p>
      </dgm:t>
    </dgm:pt>
    <dgm:pt modelId="{0E8D4405-0DBB-4E54-9FFD-7D8D73C42344}" type="pres">
      <dgm:prSet presAssocID="{D5A13627-2C5B-4D1D-801E-D85B8A588003}" presName="Name0" presStyleCnt="0">
        <dgm:presLayoutVars>
          <dgm:dir/>
          <dgm:animLvl val="lvl"/>
          <dgm:resizeHandles val="exact"/>
        </dgm:presLayoutVars>
      </dgm:prSet>
      <dgm:spPr/>
    </dgm:pt>
    <dgm:pt modelId="{107A0526-BB7A-49E0-9F90-355AAD59E1F4}" type="pres">
      <dgm:prSet presAssocID="{E82FA3A7-271C-49F3-8CF6-617A973D01B6}" presName="composite" presStyleCnt="0"/>
      <dgm:spPr/>
    </dgm:pt>
    <dgm:pt modelId="{349D5D0B-D789-4064-AC0E-9668EEE5CC37}" type="pres">
      <dgm:prSet presAssocID="{E82FA3A7-271C-49F3-8CF6-617A973D01B6}" presName="parTx" presStyleLbl="alignNode1" presStyleIdx="0" presStyleCnt="2">
        <dgm:presLayoutVars>
          <dgm:chMax val="0"/>
          <dgm:chPref val="0"/>
          <dgm:bulletEnabled val="1"/>
        </dgm:presLayoutVars>
      </dgm:prSet>
      <dgm:spPr/>
    </dgm:pt>
    <dgm:pt modelId="{83767A41-EE4C-4CC0-BCE0-D622DB4017C8}" type="pres">
      <dgm:prSet presAssocID="{E82FA3A7-271C-49F3-8CF6-617A973D01B6}" presName="desTx" presStyleLbl="alignAccFollowNode1" presStyleIdx="0" presStyleCnt="2">
        <dgm:presLayoutVars>
          <dgm:bulletEnabled val="1"/>
        </dgm:presLayoutVars>
      </dgm:prSet>
      <dgm:spPr/>
    </dgm:pt>
    <dgm:pt modelId="{1B400EAC-3405-4646-8F87-82D73DF98DE4}" type="pres">
      <dgm:prSet presAssocID="{A3C60C44-4F09-486E-87EF-DAD5A0F7A300}" presName="space" presStyleCnt="0"/>
      <dgm:spPr/>
    </dgm:pt>
    <dgm:pt modelId="{37707F10-146A-4678-94F0-D4982D601CF1}" type="pres">
      <dgm:prSet presAssocID="{D47FECF7-C5B4-4CB4-A370-39623E8AD93F}" presName="composite" presStyleCnt="0"/>
      <dgm:spPr/>
    </dgm:pt>
    <dgm:pt modelId="{5CF1A85C-47FB-4E92-BF89-DCE477BBBD43}" type="pres">
      <dgm:prSet presAssocID="{D47FECF7-C5B4-4CB4-A370-39623E8AD93F}" presName="parTx" presStyleLbl="alignNode1" presStyleIdx="1" presStyleCnt="2">
        <dgm:presLayoutVars>
          <dgm:chMax val="0"/>
          <dgm:chPref val="0"/>
          <dgm:bulletEnabled val="1"/>
        </dgm:presLayoutVars>
      </dgm:prSet>
      <dgm:spPr/>
    </dgm:pt>
    <dgm:pt modelId="{EACF359A-DFD2-4A84-9EA0-7B6B1C7C0E85}" type="pres">
      <dgm:prSet presAssocID="{D47FECF7-C5B4-4CB4-A370-39623E8AD93F}" presName="desTx" presStyleLbl="alignAccFollowNode1" presStyleIdx="1" presStyleCnt="2">
        <dgm:presLayoutVars>
          <dgm:bulletEnabled val="1"/>
        </dgm:presLayoutVars>
      </dgm:prSet>
      <dgm:spPr/>
    </dgm:pt>
  </dgm:ptLst>
  <dgm:cxnLst>
    <dgm:cxn modelId="{9B9F0A06-EFD5-4F20-82D0-FAAC5E3211FF}" type="presOf" srcId="{C5B77631-9C33-4904-A520-EA2C9BAC687D}" destId="{EACF359A-DFD2-4A84-9EA0-7B6B1C7C0E85}" srcOrd="0" destOrd="1" presId="urn:microsoft.com/office/officeart/2005/8/layout/hList1"/>
    <dgm:cxn modelId="{E624BA08-6FFD-4C9B-9CC8-FF4E9DDD0614}" srcId="{E82FA3A7-271C-49F3-8CF6-617A973D01B6}" destId="{1661593E-3311-4441-874A-5999C953C6BB}" srcOrd="1" destOrd="0" parTransId="{EA329DC0-24A6-4EEA-BCB2-43E3CE8D6AE0}" sibTransId="{BF494989-66F8-4F2A-8F43-75641331AC04}"/>
    <dgm:cxn modelId="{961A910B-AD12-4452-A967-099882BC1C4C}" type="presOf" srcId="{6B7F15B1-A78B-4B62-AEC2-8ECBB23A3637}" destId="{83767A41-EE4C-4CC0-BCE0-D622DB4017C8}" srcOrd="0" destOrd="3" presId="urn:microsoft.com/office/officeart/2005/8/layout/hList1"/>
    <dgm:cxn modelId="{D9EBA414-71F3-4AA9-8178-2FE259721DC6}" srcId="{E82FA3A7-271C-49F3-8CF6-617A973D01B6}" destId="{6B7F15B1-A78B-4B62-AEC2-8ECBB23A3637}" srcOrd="3" destOrd="0" parTransId="{2F0805D3-00E7-468D-B028-BD376F47059A}" sibTransId="{9E5B1776-9170-4844-966B-E6C5EC0C7DC6}"/>
    <dgm:cxn modelId="{63FDF114-8DAA-4544-9FC6-60B367A39261}" type="presOf" srcId="{E82FA3A7-271C-49F3-8CF6-617A973D01B6}" destId="{349D5D0B-D789-4064-AC0E-9668EEE5CC37}" srcOrd="0" destOrd="0" presId="urn:microsoft.com/office/officeart/2005/8/layout/hList1"/>
    <dgm:cxn modelId="{7942481E-7B8B-4C31-A548-9FD240B27147}" type="presOf" srcId="{D5A13627-2C5B-4D1D-801E-D85B8A588003}" destId="{0E8D4405-0DBB-4E54-9FFD-7D8D73C42344}" srcOrd="0" destOrd="0" presId="urn:microsoft.com/office/officeart/2005/8/layout/hList1"/>
    <dgm:cxn modelId="{7760392D-5510-4B7F-AFD8-E182566211B5}" srcId="{D5A13627-2C5B-4D1D-801E-D85B8A588003}" destId="{E82FA3A7-271C-49F3-8CF6-617A973D01B6}" srcOrd="0" destOrd="0" parTransId="{025C1A37-53B8-4F17-86EA-E777A759C331}" sibTransId="{A3C60C44-4F09-486E-87EF-DAD5A0F7A300}"/>
    <dgm:cxn modelId="{A7FB6840-C9B2-4E99-A967-607A77103FE5}" srcId="{D47FECF7-C5B4-4CB4-A370-39623E8AD93F}" destId="{C5B77631-9C33-4904-A520-EA2C9BAC687D}" srcOrd="1" destOrd="0" parTransId="{7C715896-4422-4BAA-89CB-922308024982}" sibTransId="{D43A20B9-51AC-4BE5-B8FE-61C10A87A492}"/>
    <dgm:cxn modelId="{DCB5AA53-BB66-433D-86BA-9CABF36465FD}" type="presOf" srcId="{22A7FEE1-30EF-4148-82B3-01A9B1E1082B}" destId="{83767A41-EE4C-4CC0-BCE0-D622DB4017C8}" srcOrd="0" destOrd="2" presId="urn:microsoft.com/office/officeart/2005/8/layout/hList1"/>
    <dgm:cxn modelId="{8B1FF258-7C46-4D9F-AC17-69BC5E54E3C5}" type="presOf" srcId="{E6E36CBC-9687-4502-9700-FC975CB7C68C}" destId="{EACF359A-DFD2-4A84-9EA0-7B6B1C7C0E85}" srcOrd="0" destOrd="0" presId="urn:microsoft.com/office/officeart/2005/8/layout/hList1"/>
    <dgm:cxn modelId="{2EC39979-21C0-4E0E-94D7-AF2B20BB0475}" srcId="{D5A13627-2C5B-4D1D-801E-D85B8A588003}" destId="{D47FECF7-C5B4-4CB4-A370-39623E8AD93F}" srcOrd="1" destOrd="0" parTransId="{16CA60CB-CE68-4720-AA40-F289812B12B7}" sibTransId="{90E2F810-AF76-464F-989E-9900D67A6A9F}"/>
    <dgm:cxn modelId="{077EA27C-E237-43D4-BE06-E2E69BBF66CC}" type="presOf" srcId="{3B3A7CCA-40D0-4628-BDE5-DEE66A1299E0}" destId="{EACF359A-DFD2-4A84-9EA0-7B6B1C7C0E85}" srcOrd="0" destOrd="2" presId="urn:microsoft.com/office/officeart/2005/8/layout/hList1"/>
    <dgm:cxn modelId="{55B50E9E-EEA7-41B2-8B9F-79A33DD27E8E}" type="presOf" srcId="{D47FECF7-C5B4-4CB4-A370-39623E8AD93F}" destId="{5CF1A85C-47FB-4E92-BF89-DCE477BBBD43}" srcOrd="0" destOrd="0" presId="urn:microsoft.com/office/officeart/2005/8/layout/hList1"/>
    <dgm:cxn modelId="{453B52A9-C7CE-450C-9DC3-FE31503E8C0D}" type="presOf" srcId="{856940B4-0F06-4506-AD7D-78E12035AF41}" destId="{83767A41-EE4C-4CC0-BCE0-D622DB4017C8}" srcOrd="0" destOrd="0" presId="urn:microsoft.com/office/officeart/2005/8/layout/hList1"/>
    <dgm:cxn modelId="{B9EEEFBC-72BF-4D15-A4B4-616C8B15F054}" srcId="{D47FECF7-C5B4-4CB4-A370-39623E8AD93F}" destId="{E6E36CBC-9687-4502-9700-FC975CB7C68C}" srcOrd="0" destOrd="0" parTransId="{0D0406D1-BEC1-427A-8474-1FE2286C094D}" sibTransId="{5032D2D3-2346-4FF5-ADD7-7BA7F3794B0C}"/>
    <dgm:cxn modelId="{AD4F7BD5-B949-4583-8F96-0B6C16EA8486}" srcId="{D47FECF7-C5B4-4CB4-A370-39623E8AD93F}" destId="{3B3A7CCA-40D0-4628-BDE5-DEE66A1299E0}" srcOrd="2" destOrd="0" parTransId="{83E18783-8C88-4C93-94A5-C087EE04116D}" sibTransId="{39E4BA21-1C00-454F-822F-6AB7BE6F71BC}"/>
    <dgm:cxn modelId="{E2DA3EDB-E0D8-430A-88C9-230C5922DF01}" type="presOf" srcId="{1661593E-3311-4441-874A-5999C953C6BB}" destId="{83767A41-EE4C-4CC0-BCE0-D622DB4017C8}" srcOrd="0" destOrd="1" presId="urn:microsoft.com/office/officeart/2005/8/layout/hList1"/>
    <dgm:cxn modelId="{CAD377EE-9965-42E6-8315-CE1ED5D04212}" srcId="{E82FA3A7-271C-49F3-8CF6-617A973D01B6}" destId="{22A7FEE1-30EF-4148-82B3-01A9B1E1082B}" srcOrd="2" destOrd="0" parTransId="{A61754E1-DE1F-4B5A-A6E8-2437DA20D83A}" sibTransId="{BFC3B3A0-6D88-4E04-9276-0A6346C81B1D}"/>
    <dgm:cxn modelId="{B18C2DFE-3472-4151-BB9D-D66638BFE75B}" srcId="{E82FA3A7-271C-49F3-8CF6-617A973D01B6}" destId="{856940B4-0F06-4506-AD7D-78E12035AF41}" srcOrd="0" destOrd="0" parTransId="{0CD28411-6ECC-4541-A117-BDF2C0075FDA}" sibTransId="{2803860C-B8C5-468D-A798-4FB1A67BA004}"/>
    <dgm:cxn modelId="{BFD81C64-FDAC-4401-89B2-D74A496FE257}" type="presParOf" srcId="{0E8D4405-0DBB-4E54-9FFD-7D8D73C42344}" destId="{107A0526-BB7A-49E0-9F90-355AAD59E1F4}" srcOrd="0" destOrd="0" presId="urn:microsoft.com/office/officeart/2005/8/layout/hList1"/>
    <dgm:cxn modelId="{553F6FC0-9C01-417A-967B-EAEE6806E8C3}" type="presParOf" srcId="{107A0526-BB7A-49E0-9F90-355AAD59E1F4}" destId="{349D5D0B-D789-4064-AC0E-9668EEE5CC37}" srcOrd="0" destOrd="0" presId="urn:microsoft.com/office/officeart/2005/8/layout/hList1"/>
    <dgm:cxn modelId="{B56402D9-A8CF-4DA2-82C4-7FD65363EE0D}" type="presParOf" srcId="{107A0526-BB7A-49E0-9F90-355AAD59E1F4}" destId="{83767A41-EE4C-4CC0-BCE0-D622DB4017C8}" srcOrd="1" destOrd="0" presId="urn:microsoft.com/office/officeart/2005/8/layout/hList1"/>
    <dgm:cxn modelId="{21B44298-4057-4A54-90A2-E3D3781D0101}" type="presParOf" srcId="{0E8D4405-0DBB-4E54-9FFD-7D8D73C42344}" destId="{1B400EAC-3405-4646-8F87-82D73DF98DE4}" srcOrd="1" destOrd="0" presId="urn:microsoft.com/office/officeart/2005/8/layout/hList1"/>
    <dgm:cxn modelId="{23C409B7-D638-4D57-A19C-1484402BC85B}" type="presParOf" srcId="{0E8D4405-0DBB-4E54-9FFD-7D8D73C42344}" destId="{37707F10-146A-4678-94F0-D4982D601CF1}" srcOrd="2" destOrd="0" presId="urn:microsoft.com/office/officeart/2005/8/layout/hList1"/>
    <dgm:cxn modelId="{5B83AAE0-7B26-483E-9355-FA39D7876B5A}" type="presParOf" srcId="{37707F10-146A-4678-94F0-D4982D601CF1}" destId="{5CF1A85C-47FB-4E92-BF89-DCE477BBBD43}" srcOrd="0" destOrd="0" presId="urn:microsoft.com/office/officeart/2005/8/layout/hList1"/>
    <dgm:cxn modelId="{15454950-72EB-4177-95C7-264F66EB57DD}" type="presParOf" srcId="{37707F10-146A-4678-94F0-D4982D601CF1}" destId="{EACF359A-DFD2-4A84-9EA0-7B6B1C7C0E8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C47018-DB3B-41C5-9075-5EDACD05F78C}">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5D4DEE-2379-42D8-BA76-397282D317C8}">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About Folium</a:t>
          </a:r>
        </a:p>
      </dsp:txBody>
      <dsp:txXfrm>
        <a:off x="0" y="0"/>
        <a:ext cx="6900512" cy="1384035"/>
      </dsp:txXfrm>
    </dsp:sp>
    <dsp:sp modelId="{31892A0E-8E46-409B-8437-6EC0472E2BA9}">
      <dsp:nvSpPr>
        <dsp:cNvPr id="0" name=""/>
        <dsp:cNvSpPr/>
      </dsp:nvSpPr>
      <dsp:spPr>
        <a:xfrm>
          <a:off x="0" y="1384035"/>
          <a:ext cx="6900512" cy="0"/>
        </a:xfrm>
        <a:prstGeom prst="line">
          <a:avLst/>
        </a:prstGeom>
        <a:solidFill>
          <a:schemeClr val="accent2">
            <a:hueOff val="37813"/>
            <a:satOff val="4346"/>
            <a:lumOff val="-3464"/>
            <a:alphaOff val="0"/>
          </a:schemeClr>
        </a:solidFill>
        <a:ln w="12700" cap="flat" cmpd="sng" algn="ctr">
          <a:solidFill>
            <a:schemeClr val="accent2">
              <a:hueOff val="37813"/>
              <a:satOff val="4346"/>
              <a:lumOff val="-346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25072C-3B46-4FDA-9E82-6CF8A333BEB3}">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Maps and Tiles</a:t>
          </a:r>
        </a:p>
      </dsp:txBody>
      <dsp:txXfrm>
        <a:off x="0" y="1384035"/>
        <a:ext cx="6900512" cy="1384035"/>
      </dsp:txXfrm>
    </dsp:sp>
    <dsp:sp modelId="{DE3938D3-C3F4-46EA-973A-BA0FFB4BD40B}">
      <dsp:nvSpPr>
        <dsp:cNvPr id="0" name=""/>
        <dsp:cNvSpPr/>
      </dsp:nvSpPr>
      <dsp:spPr>
        <a:xfrm>
          <a:off x="0" y="2768070"/>
          <a:ext cx="6900512" cy="0"/>
        </a:xfrm>
        <a:prstGeom prst="line">
          <a:avLst/>
        </a:prstGeom>
        <a:solidFill>
          <a:schemeClr val="accent2">
            <a:hueOff val="75626"/>
            <a:satOff val="8693"/>
            <a:lumOff val="-6929"/>
            <a:alphaOff val="0"/>
          </a:schemeClr>
        </a:solidFill>
        <a:ln w="12700" cap="flat" cmpd="sng" algn="ctr">
          <a:solidFill>
            <a:schemeClr val="accent2">
              <a:hueOff val="75626"/>
              <a:satOff val="8693"/>
              <a:lumOff val="-69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FD7A9C-3771-4404-A159-E3ACAE65C143}">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Markers on Maps</a:t>
          </a:r>
        </a:p>
      </dsp:txBody>
      <dsp:txXfrm>
        <a:off x="0" y="2768070"/>
        <a:ext cx="6900512" cy="1384035"/>
      </dsp:txXfrm>
    </dsp:sp>
    <dsp:sp modelId="{F6823FEC-E052-40F3-B0B5-80DBBB58FFB0}">
      <dsp:nvSpPr>
        <dsp:cNvPr id="0" name=""/>
        <dsp:cNvSpPr/>
      </dsp:nvSpPr>
      <dsp:spPr>
        <a:xfrm>
          <a:off x="0" y="4152105"/>
          <a:ext cx="6900512" cy="0"/>
        </a:xfrm>
        <a:prstGeom prst="line">
          <a:avLst/>
        </a:prstGeom>
        <a:solidFill>
          <a:schemeClr val="accent2">
            <a:hueOff val="113439"/>
            <a:satOff val="13039"/>
            <a:lumOff val="-10393"/>
            <a:alphaOff val="0"/>
          </a:schemeClr>
        </a:solidFill>
        <a:ln w="12700" cap="flat" cmpd="sng" algn="ctr">
          <a:solidFill>
            <a:schemeClr val="accent2">
              <a:hueOff val="113439"/>
              <a:satOff val="13039"/>
              <a:lumOff val="-103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AAFFE3-3000-4D82-9870-32E3353F72F0}">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IFrames (HTML Pop-ups)</a:t>
          </a:r>
        </a:p>
      </dsp:txBody>
      <dsp:txXfrm>
        <a:off x="0" y="4152105"/>
        <a:ext cx="6900512" cy="1384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D5D0B-D789-4064-AC0E-9668EEE5CC37}">
      <dsp:nvSpPr>
        <dsp:cNvPr id="0" name=""/>
        <dsp:cNvSpPr/>
      </dsp:nvSpPr>
      <dsp:spPr>
        <a:xfrm>
          <a:off x="34" y="677981"/>
          <a:ext cx="3313447" cy="132537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7536" rIns="0" bIns="97536" numCol="1" spcCol="1270" anchor="ctr" anchorCtr="0">
          <a:noAutofit/>
        </a:bodyPr>
        <a:lstStyle/>
        <a:p>
          <a:pPr marL="0" lvl="0" indent="0" algn="ctr" defTabSz="1066800">
            <a:lnSpc>
              <a:spcPct val="90000"/>
            </a:lnSpc>
            <a:spcBef>
              <a:spcPct val="0"/>
            </a:spcBef>
            <a:spcAft>
              <a:spcPct val="35000"/>
            </a:spcAft>
            <a:buNone/>
          </a:pPr>
          <a:r>
            <a:rPr lang="en-US" sz="2400" kern="1200" dirty="0"/>
            <a:t>Folium can be used for visualizing geospatial data</a:t>
          </a:r>
        </a:p>
      </dsp:txBody>
      <dsp:txXfrm>
        <a:off x="34" y="677981"/>
        <a:ext cx="3313447" cy="1325378"/>
      </dsp:txXfrm>
    </dsp:sp>
    <dsp:sp modelId="{83767A41-EE4C-4CC0-BCE0-D622DB4017C8}">
      <dsp:nvSpPr>
        <dsp:cNvPr id="0" name=""/>
        <dsp:cNvSpPr/>
      </dsp:nvSpPr>
      <dsp:spPr>
        <a:xfrm>
          <a:off x="34" y="2003359"/>
          <a:ext cx="3313447" cy="2854800"/>
        </a:xfrm>
        <a:prstGeom prst="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Choropleth maps</a:t>
          </a:r>
        </a:p>
        <a:p>
          <a:pPr marL="285750" lvl="1" indent="-285750" algn="l" defTabSz="1244600">
            <a:lnSpc>
              <a:spcPct val="90000"/>
            </a:lnSpc>
            <a:spcBef>
              <a:spcPct val="0"/>
            </a:spcBef>
            <a:spcAft>
              <a:spcPct val="15000"/>
            </a:spcAft>
            <a:buChar char="•"/>
          </a:pPr>
          <a:r>
            <a:rPr lang="en-US" sz="2800" kern="1200" dirty="0"/>
            <a:t>GeoJSON overlays</a:t>
          </a:r>
        </a:p>
        <a:p>
          <a:pPr marL="285750" lvl="1" indent="-285750" algn="l" defTabSz="1244600">
            <a:lnSpc>
              <a:spcPct val="90000"/>
            </a:lnSpc>
            <a:spcBef>
              <a:spcPct val="0"/>
            </a:spcBef>
            <a:spcAft>
              <a:spcPct val="15000"/>
            </a:spcAft>
            <a:buChar char="•"/>
          </a:pPr>
          <a:r>
            <a:rPr lang="en-US" sz="2800" kern="1200" dirty="0"/>
            <a:t>Heatmaps</a:t>
          </a:r>
        </a:p>
        <a:p>
          <a:pPr marL="285750" lvl="1" indent="-285750" algn="l" defTabSz="1244600">
            <a:lnSpc>
              <a:spcPct val="90000"/>
            </a:lnSpc>
            <a:spcBef>
              <a:spcPct val="0"/>
            </a:spcBef>
            <a:spcAft>
              <a:spcPct val="15000"/>
            </a:spcAft>
            <a:buChar char="•"/>
          </a:pPr>
          <a:r>
            <a:rPr lang="en-US" sz="2800" b="1" kern="1200" dirty="0"/>
            <a:t>Marker clusters</a:t>
          </a:r>
          <a:endParaRPr lang="en-US" sz="2800" kern="1200" dirty="0"/>
        </a:p>
      </dsp:txBody>
      <dsp:txXfrm>
        <a:off x="34" y="2003359"/>
        <a:ext cx="3313447" cy="2854800"/>
      </dsp:txXfrm>
    </dsp:sp>
    <dsp:sp modelId="{5CF1A85C-47FB-4E92-BF89-DCE477BBBD43}">
      <dsp:nvSpPr>
        <dsp:cNvPr id="0" name=""/>
        <dsp:cNvSpPr/>
      </dsp:nvSpPr>
      <dsp:spPr>
        <a:xfrm>
          <a:off x="3777364" y="677981"/>
          <a:ext cx="3313447" cy="132537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7536" rIns="0" bIns="97536" numCol="1" spcCol="1270" anchor="ctr" anchorCtr="0">
          <a:noAutofit/>
        </a:bodyPr>
        <a:lstStyle/>
        <a:p>
          <a:pPr marL="0" lvl="0" indent="0" algn="ctr" defTabSz="1066800">
            <a:lnSpc>
              <a:spcPct val="90000"/>
            </a:lnSpc>
            <a:spcBef>
              <a:spcPct val="0"/>
            </a:spcBef>
            <a:spcAft>
              <a:spcPct val="35000"/>
            </a:spcAft>
            <a:buNone/>
          </a:pPr>
          <a:r>
            <a:rPr lang="en-US" sz="2400" kern="1200"/>
            <a:t>In addition to those map styles, Folium offers customizable features</a:t>
          </a:r>
        </a:p>
      </dsp:txBody>
      <dsp:txXfrm>
        <a:off x="3777364" y="677981"/>
        <a:ext cx="3313447" cy="1325378"/>
      </dsp:txXfrm>
    </dsp:sp>
    <dsp:sp modelId="{EACF359A-DFD2-4A84-9EA0-7B6B1C7C0E85}">
      <dsp:nvSpPr>
        <dsp:cNvPr id="0" name=""/>
        <dsp:cNvSpPr/>
      </dsp:nvSpPr>
      <dsp:spPr>
        <a:xfrm>
          <a:off x="3777364" y="2003359"/>
          <a:ext cx="3313447" cy="2854800"/>
        </a:xfrm>
        <a:prstGeom prst="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Custom markers</a:t>
          </a:r>
        </a:p>
        <a:p>
          <a:pPr marL="285750" lvl="1" indent="-285750" algn="l" defTabSz="1244600">
            <a:lnSpc>
              <a:spcPct val="90000"/>
            </a:lnSpc>
            <a:spcBef>
              <a:spcPct val="0"/>
            </a:spcBef>
            <a:spcAft>
              <a:spcPct val="15000"/>
            </a:spcAft>
            <a:buChar char="•"/>
          </a:pPr>
          <a:r>
            <a:rPr lang="en-US" sz="2800" kern="1200" dirty="0"/>
            <a:t>Pop-ups</a:t>
          </a:r>
        </a:p>
        <a:p>
          <a:pPr marL="285750" lvl="1" indent="-285750" algn="l" defTabSz="1244600">
            <a:lnSpc>
              <a:spcPct val="90000"/>
            </a:lnSpc>
            <a:spcBef>
              <a:spcPct val="0"/>
            </a:spcBef>
            <a:spcAft>
              <a:spcPct val="15000"/>
            </a:spcAft>
            <a:buChar char="•"/>
          </a:pPr>
          <a:r>
            <a:rPr lang="en-US" sz="2800" kern="1200" dirty="0"/>
            <a:t>Tooltips</a:t>
          </a:r>
        </a:p>
      </dsp:txBody>
      <dsp:txXfrm>
        <a:off x="3777364" y="2003359"/>
        <a:ext cx="3313447" cy="28548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C7B734F-0FF3-4618-B2C7-159D212A05A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B708F88-15B5-4B55-B015-86703C2FC8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59723D-F165-40FB-8761-3D17D7E5E8BC}" type="datetimeFigureOut">
              <a:rPr lang="en-US" smtClean="0"/>
              <a:t>4/19/2023</a:t>
            </a:fld>
            <a:endParaRPr lang="en-US"/>
          </a:p>
        </p:txBody>
      </p:sp>
      <p:sp>
        <p:nvSpPr>
          <p:cNvPr id="4" name="Footer Placeholder 3">
            <a:extLst>
              <a:ext uri="{FF2B5EF4-FFF2-40B4-BE49-F238E27FC236}">
                <a16:creationId xmlns:a16="http://schemas.microsoft.com/office/drawing/2014/main" id="{F0F7C262-B608-415B-A3EB-19790DC2BD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FE3DE02-8419-40D8-A5BE-2DD229DF80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F8DCCC-0731-48A1-8EBA-1B1A6BE12AB2}" type="slidenum">
              <a:rPr lang="en-US" smtClean="0"/>
              <a:t>‹#›</a:t>
            </a:fld>
            <a:endParaRPr lang="en-US"/>
          </a:p>
        </p:txBody>
      </p:sp>
    </p:spTree>
    <p:extLst>
      <p:ext uri="{BB962C8B-B14F-4D97-AF65-F5344CB8AC3E}">
        <p14:creationId xmlns:p14="http://schemas.microsoft.com/office/powerpoint/2010/main" val="776905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3B979-0501-4448-B35E-48E2EBBD4135}" type="datetimeFigureOut">
              <a:rPr lang="en-US" smtClean="0"/>
              <a:t>4/19/2023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3C0DE-BE81-4206-898C-051EBCB6716E}" type="slidenum">
              <a:rPr lang="en-US" smtClean="0"/>
              <a:t>‹#›</a:t>
            </a:fld>
            <a:endParaRPr lang="en-US"/>
          </a:p>
        </p:txBody>
      </p:sp>
    </p:spTree>
    <p:extLst>
      <p:ext uri="{BB962C8B-B14F-4D97-AF65-F5344CB8AC3E}">
        <p14:creationId xmlns:p14="http://schemas.microsoft.com/office/powerpoint/2010/main" val="1299955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2A64C-98C3-40E6-9934-A5DBFF6C1D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607342-838E-4526-B880-04BE47DC3B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71F0C7-4F8D-4626-9447-22B9E21E8223}"/>
              </a:ext>
            </a:extLst>
          </p:cNvPr>
          <p:cNvSpPr>
            <a:spLocks noGrp="1"/>
          </p:cNvSpPr>
          <p:nvPr>
            <p:ph type="dt" sz="half" idx="10"/>
          </p:nvPr>
        </p:nvSpPr>
        <p:spPr>
          <a:xfrm>
            <a:off x="838200" y="6356350"/>
            <a:ext cx="1231232" cy="365125"/>
          </a:xfrm>
        </p:spPr>
        <p:txBody>
          <a:bodyPr/>
          <a:lstStyle/>
          <a:p>
            <a:fld id="{8203E606-629D-4133-AA4E-5176562AA467}" type="datetimeFigureOut">
              <a:rPr lang="en-US" smtClean="0"/>
              <a:t>4/19/2023</a:t>
            </a:fld>
            <a:endParaRPr lang="en-US"/>
          </a:p>
        </p:txBody>
      </p:sp>
      <p:sp>
        <p:nvSpPr>
          <p:cNvPr id="6" name="Slide Number Placeholder 5">
            <a:extLst>
              <a:ext uri="{FF2B5EF4-FFF2-40B4-BE49-F238E27FC236}">
                <a16:creationId xmlns:a16="http://schemas.microsoft.com/office/drawing/2014/main" id="{EF62DE37-49DB-4413-960B-148855DAD6CC}"/>
              </a:ext>
            </a:extLst>
          </p:cNvPr>
          <p:cNvSpPr>
            <a:spLocks noGrp="1"/>
          </p:cNvSpPr>
          <p:nvPr>
            <p:ph type="sldNum" sz="quarter" idx="12"/>
          </p:nvPr>
        </p:nvSpPr>
        <p:spPr/>
        <p:txBody>
          <a:bodyPr/>
          <a:lstStyle/>
          <a:p>
            <a:fld id="{637ED70B-F09B-4F02-81C4-3184A1FD931F}" type="slidenum">
              <a:rPr lang="en-US" smtClean="0"/>
              <a:t>‹#›</a:t>
            </a:fld>
            <a:endParaRPr lang="en-US"/>
          </a:p>
        </p:txBody>
      </p:sp>
      <p:sp>
        <p:nvSpPr>
          <p:cNvPr id="7" name="Rectangle 6">
            <a:extLst>
              <a:ext uri="{FF2B5EF4-FFF2-40B4-BE49-F238E27FC236}">
                <a16:creationId xmlns:a16="http://schemas.microsoft.com/office/drawing/2014/main" id="{09209A6F-87DB-42EB-A9A2-55CF7233AA96}"/>
              </a:ext>
            </a:extLst>
          </p:cNvPr>
          <p:cNvSpPr/>
          <p:nvPr userDrawn="1"/>
        </p:nvSpPr>
        <p:spPr>
          <a:xfrm>
            <a:off x="-1" y="6196263"/>
            <a:ext cx="11035323" cy="661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7833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E0CEA-D91A-4563-8F0C-C375C34B781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E57C50-F75B-4FF9-9643-6EA4ADD388A3}"/>
              </a:ext>
            </a:extLst>
          </p:cNvPr>
          <p:cNvSpPr>
            <a:spLocks noGrp="1"/>
          </p:cNvSpPr>
          <p:nvPr>
            <p:ph idx="1"/>
          </p:nvPr>
        </p:nvSpPr>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378FC58-D3E1-42FE-BAF9-DD6776389E05}"/>
              </a:ext>
            </a:extLst>
          </p:cNvPr>
          <p:cNvSpPr>
            <a:spLocks noGrp="1"/>
          </p:cNvSpPr>
          <p:nvPr>
            <p:ph type="dt" sz="half" idx="10"/>
          </p:nvPr>
        </p:nvSpPr>
        <p:spPr/>
        <p:txBody>
          <a:bodyPr/>
          <a:lstStyle/>
          <a:p>
            <a:fld id="{8203E606-629D-4133-AA4E-5176562AA467}" type="datetimeFigureOut">
              <a:rPr lang="en-US" smtClean="0"/>
              <a:t>4/19/2023</a:t>
            </a:fld>
            <a:endParaRPr lang="en-US"/>
          </a:p>
        </p:txBody>
      </p:sp>
      <p:sp>
        <p:nvSpPr>
          <p:cNvPr id="6" name="Slide Number Placeholder 5">
            <a:extLst>
              <a:ext uri="{FF2B5EF4-FFF2-40B4-BE49-F238E27FC236}">
                <a16:creationId xmlns:a16="http://schemas.microsoft.com/office/drawing/2014/main" id="{670758D7-3B21-496F-B362-C049978AE75F}"/>
              </a:ext>
            </a:extLst>
          </p:cNvPr>
          <p:cNvSpPr>
            <a:spLocks noGrp="1"/>
          </p:cNvSpPr>
          <p:nvPr>
            <p:ph type="sldNum" sz="quarter" idx="12"/>
          </p:nvPr>
        </p:nvSpPr>
        <p:spPr/>
        <p:txBody>
          <a:bodyPr/>
          <a:lstStyle/>
          <a:p>
            <a:fld id="{637ED70B-F09B-4F02-81C4-3184A1FD931F}" type="slidenum">
              <a:rPr lang="en-US" smtClean="0"/>
              <a:t>‹#›</a:t>
            </a:fld>
            <a:endParaRPr lang="en-US"/>
          </a:p>
        </p:txBody>
      </p:sp>
    </p:spTree>
    <p:extLst>
      <p:ext uri="{BB962C8B-B14F-4D97-AF65-F5344CB8AC3E}">
        <p14:creationId xmlns:p14="http://schemas.microsoft.com/office/powerpoint/2010/main" val="4226685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130C0-AA30-42FB-92B5-8622FD4DBA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9AB117-D044-4D46-8144-30CF9A1CF2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232605A-4556-4C70-B983-2399DB19124C}"/>
              </a:ext>
            </a:extLst>
          </p:cNvPr>
          <p:cNvSpPr>
            <a:spLocks noGrp="1"/>
          </p:cNvSpPr>
          <p:nvPr>
            <p:ph type="dt" sz="half" idx="10"/>
          </p:nvPr>
        </p:nvSpPr>
        <p:spPr/>
        <p:txBody>
          <a:bodyPr/>
          <a:lstStyle/>
          <a:p>
            <a:fld id="{8203E606-629D-4133-AA4E-5176562AA467}" type="datetimeFigureOut">
              <a:rPr lang="en-US" smtClean="0"/>
              <a:t>4/19/2023</a:t>
            </a:fld>
            <a:endParaRPr lang="en-US"/>
          </a:p>
        </p:txBody>
      </p:sp>
      <p:sp>
        <p:nvSpPr>
          <p:cNvPr id="6" name="Slide Number Placeholder 5">
            <a:extLst>
              <a:ext uri="{FF2B5EF4-FFF2-40B4-BE49-F238E27FC236}">
                <a16:creationId xmlns:a16="http://schemas.microsoft.com/office/drawing/2014/main" id="{CB853745-AE5E-4EA3-B344-2AAC0B01C026}"/>
              </a:ext>
            </a:extLst>
          </p:cNvPr>
          <p:cNvSpPr>
            <a:spLocks noGrp="1"/>
          </p:cNvSpPr>
          <p:nvPr>
            <p:ph type="sldNum" sz="quarter" idx="12"/>
          </p:nvPr>
        </p:nvSpPr>
        <p:spPr/>
        <p:txBody>
          <a:bodyPr/>
          <a:lstStyle/>
          <a:p>
            <a:fld id="{637ED70B-F09B-4F02-81C4-3184A1FD931F}" type="slidenum">
              <a:rPr lang="en-US" smtClean="0"/>
              <a:t>‹#›</a:t>
            </a:fld>
            <a:endParaRPr lang="en-US"/>
          </a:p>
        </p:txBody>
      </p:sp>
      <p:sp>
        <p:nvSpPr>
          <p:cNvPr id="7" name="Rectangle 6">
            <a:extLst>
              <a:ext uri="{FF2B5EF4-FFF2-40B4-BE49-F238E27FC236}">
                <a16:creationId xmlns:a16="http://schemas.microsoft.com/office/drawing/2014/main" id="{D9929930-9162-46AD-8036-761E8F4B0661}"/>
              </a:ext>
            </a:extLst>
          </p:cNvPr>
          <p:cNvSpPr/>
          <p:nvPr userDrawn="1"/>
        </p:nvSpPr>
        <p:spPr>
          <a:xfrm>
            <a:off x="0" y="6196263"/>
            <a:ext cx="11347450" cy="661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00662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D33783-63E8-4EBA-97EF-C014E8CE5973}"/>
              </a:ext>
            </a:extLst>
          </p:cNvPr>
          <p:cNvSpPr>
            <a:spLocks noGrp="1"/>
          </p:cNvSpPr>
          <p:nvPr>
            <p:ph type="title"/>
          </p:nvPr>
        </p:nvSpPr>
        <p:spPr>
          <a:xfrm>
            <a:off x="838200" y="365125"/>
            <a:ext cx="10515600" cy="103913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68AC1B1B-0549-4403-B5CC-D538F735A375}"/>
              </a:ext>
            </a:extLst>
          </p:cNvPr>
          <p:cNvSpPr>
            <a:spLocks noGrp="1"/>
          </p:cNvSpPr>
          <p:nvPr>
            <p:ph type="body" idx="1"/>
          </p:nvPr>
        </p:nvSpPr>
        <p:spPr>
          <a:xfrm>
            <a:off x="838200" y="1404257"/>
            <a:ext cx="10515600" cy="50085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D40448-CF93-4DE7-A051-C01DE27668C2}"/>
              </a:ext>
            </a:extLst>
          </p:cNvPr>
          <p:cNvSpPr>
            <a:spLocks noGrp="1"/>
          </p:cNvSpPr>
          <p:nvPr>
            <p:ph type="dt" sz="half" idx="2"/>
          </p:nvPr>
        </p:nvSpPr>
        <p:spPr>
          <a:xfrm>
            <a:off x="838200" y="6458861"/>
            <a:ext cx="1062789" cy="365125"/>
          </a:xfrm>
          <a:prstGeom prst="rect">
            <a:avLst/>
          </a:prstGeom>
        </p:spPr>
        <p:txBody>
          <a:bodyPr vert="horz" lIns="91440" tIns="45720" rIns="91440" bIns="45720" rtlCol="0" anchor="ctr"/>
          <a:lstStyle>
            <a:lvl1pPr algn="l">
              <a:defRPr sz="1000">
                <a:solidFill>
                  <a:schemeClr val="tx1">
                    <a:tint val="75000"/>
                  </a:schemeClr>
                </a:solidFill>
                <a:latin typeface="Arial Narrow" panose="020B0606020202030204" pitchFamily="34" charset="0"/>
              </a:defRPr>
            </a:lvl1pPr>
          </a:lstStyle>
          <a:p>
            <a:fld id="{8203E606-629D-4133-AA4E-5176562AA467}" type="datetimeFigureOut">
              <a:rPr lang="en-US" smtClean="0"/>
              <a:pPr/>
              <a:t>4/19/2023</a:t>
            </a:fld>
            <a:endParaRPr lang="en-US" dirty="0"/>
          </a:p>
        </p:txBody>
      </p:sp>
      <p:sp>
        <p:nvSpPr>
          <p:cNvPr id="6" name="Slide Number Placeholder 5">
            <a:extLst>
              <a:ext uri="{FF2B5EF4-FFF2-40B4-BE49-F238E27FC236}">
                <a16:creationId xmlns:a16="http://schemas.microsoft.com/office/drawing/2014/main" id="{8B2672AB-B054-4426-B981-C5A71ACBDAA2}"/>
              </a:ext>
            </a:extLst>
          </p:cNvPr>
          <p:cNvSpPr>
            <a:spLocks noGrp="1"/>
          </p:cNvSpPr>
          <p:nvPr>
            <p:ph type="sldNum" sz="quarter" idx="4"/>
          </p:nvPr>
        </p:nvSpPr>
        <p:spPr>
          <a:xfrm>
            <a:off x="4724400" y="6458861"/>
            <a:ext cx="2743200" cy="365125"/>
          </a:xfrm>
          <a:prstGeom prst="rect">
            <a:avLst/>
          </a:prstGeom>
        </p:spPr>
        <p:txBody>
          <a:bodyPr vert="horz" lIns="91440" tIns="45720" rIns="91440" bIns="45720" rtlCol="0" anchor="ctr"/>
          <a:lstStyle>
            <a:lvl1pPr algn="ctr">
              <a:defRPr sz="1400" b="1">
                <a:solidFill>
                  <a:schemeClr val="tx1"/>
                </a:solidFill>
                <a:latin typeface="Arial Narrow" panose="020B0606020202030204" pitchFamily="34" charset="0"/>
              </a:defRPr>
            </a:lvl1pPr>
          </a:lstStyle>
          <a:p>
            <a:fld id="{637ED70B-F09B-4F02-81C4-3184A1FD931F}" type="slidenum">
              <a:rPr lang="en-US" smtClean="0"/>
              <a:pPr/>
              <a:t>‹#›</a:t>
            </a:fld>
            <a:endParaRPr lang="en-US" dirty="0"/>
          </a:p>
        </p:txBody>
      </p:sp>
      <p:sp>
        <p:nvSpPr>
          <p:cNvPr id="8" name="TextBox 7">
            <a:extLst>
              <a:ext uri="{FF2B5EF4-FFF2-40B4-BE49-F238E27FC236}">
                <a16:creationId xmlns:a16="http://schemas.microsoft.com/office/drawing/2014/main" id="{ACCF3CD1-E93B-459D-B837-0840865FCF77}"/>
              </a:ext>
            </a:extLst>
          </p:cNvPr>
          <p:cNvSpPr txBox="1"/>
          <p:nvPr userDrawn="1"/>
        </p:nvSpPr>
        <p:spPr>
          <a:xfrm>
            <a:off x="9304720" y="6514465"/>
            <a:ext cx="2074607" cy="246221"/>
          </a:xfrm>
          <a:prstGeom prst="rect">
            <a:avLst/>
          </a:prstGeom>
          <a:noFill/>
        </p:spPr>
        <p:txBody>
          <a:bodyPr wrap="none" rtlCol="0">
            <a:spAutoFit/>
          </a:bodyPr>
          <a:lstStyle/>
          <a:p>
            <a:r>
              <a:rPr lang="en-US" sz="1000" dirty="0">
                <a:solidFill>
                  <a:schemeClr val="bg1">
                    <a:lumMod val="65000"/>
                  </a:schemeClr>
                </a:solidFill>
                <a:latin typeface="Arial Narrow" panose="020B0606020202030204" pitchFamily="34" charset="0"/>
              </a:rPr>
              <a:t>IS Lecture Presentation for Job ID 23771</a:t>
            </a:r>
          </a:p>
        </p:txBody>
      </p:sp>
      <p:sp>
        <p:nvSpPr>
          <p:cNvPr id="9" name="TextBox 8">
            <a:extLst>
              <a:ext uri="{FF2B5EF4-FFF2-40B4-BE49-F238E27FC236}">
                <a16:creationId xmlns:a16="http://schemas.microsoft.com/office/drawing/2014/main" id="{0E3C2B5B-2AEE-45D3-BA99-376D3B80706C}"/>
              </a:ext>
            </a:extLst>
          </p:cNvPr>
          <p:cNvSpPr txBox="1"/>
          <p:nvPr userDrawn="1"/>
        </p:nvSpPr>
        <p:spPr>
          <a:xfrm>
            <a:off x="2076203" y="6514465"/>
            <a:ext cx="2204450" cy="253916"/>
          </a:xfrm>
          <a:prstGeom prst="rect">
            <a:avLst/>
          </a:prstGeom>
          <a:noFill/>
        </p:spPr>
        <p:txBody>
          <a:bodyPr wrap="none" rtlCol="0">
            <a:spAutoFit/>
          </a:bodyPr>
          <a:lstStyle/>
          <a:p>
            <a:r>
              <a:rPr lang="en-US" sz="1050" dirty="0">
                <a:solidFill>
                  <a:schemeClr val="bg1">
                    <a:lumMod val="65000"/>
                  </a:schemeClr>
                </a:solidFill>
                <a:latin typeface="Arial Narrow" panose="020B0606020202030204" pitchFamily="34" charset="0"/>
              </a:rPr>
              <a:t>© 2018 – 2023, Professor Patrick Slattery</a:t>
            </a:r>
          </a:p>
        </p:txBody>
      </p:sp>
      <p:pic>
        <p:nvPicPr>
          <p:cNvPr id="1026" name="Picture 2">
            <a:extLst>
              <a:ext uri="{FF2B5EF4-FFF2-40B4-BE49-F238E27FC236}">
                <a16:creationId xmlns:a16="http://schemas.microsoft.com/office/drawing/2014/main" id="{2B687DCC-0EDB-41AB-90F2-EE050698BF1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p:blipFill>
        <p:spPr bwMode="auto">
          <a:xfrm>
            <a:off x="10794491" y="189424"/>
            <a:ext cx="1169673" cy="61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5597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it.ly/is_lecture_presentation" TargetMode="External"/><Relationship Id="rId2" Type="http://schemas.openxmlformats.org/officeDocument/2006/relationships/hyperlink" Target="https://bit.ly/cst2312cl20" TargetMode="Externa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calendly.com/professorpatrick/20min" TargetMode="External"/><Relationship Id="rId2" Type="http://schemas.openxmlformats.org/officeDocument/2006/relationships/hyperlink" Target="mailto:Patrick.Slattery@canopach.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www.flowgorithm.org/documentation/comment.ht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771601-342C-4E84-8D40-099428D3E449}"/>
              </a:ext>
            </a:extLst>
          </p:cNvPr>
          <p:cNvSpPr>
            <a:spLocks noGrp="1"/>
          </p:cNvSpPr>
          <p:nvPr>
            <p:ph type="ctrTitle"/>
          </p:nvPr>
        </p:nvSpPr>
        <p:spPr>
          <a:xfrm>
            <a:off x="795342" y="637953"/>
            <a:ext cx="8272458" cy="3189507"/>
          </a:xfrm>
        </p:spPr>
        <p:txBody>
          <a:bodyPr>
            <a:normAutofit/>
          </a:bodyPr>
          <a:lstStyle/>
          <a:p>
            <a:pPr algn="l"/>
            <a:r>
              <a:rPr lang="en-US" sz="5600" dirty="0">
                <a:solidFill>
                  <a:srgbClr val="FFFFFF"/>
                </a:solidFill>
              </a:rPr>
              <a:t>Information Systems Lecture Presentation -  </a:t>
            </a:r>
            <a:br>
              <a:rPr lang="en-US" sz="5600" dirty="0">
                <a:solidFill>
                  <a:srgbClr val="FFFFFF"/>
                </a:solidFill>
              </a:rPr>
            </a:br>
            <a:r>
              <a:rPr lang="en-US" sz="5600" dirty="0">
                <a:solidFill>
                  <a:srgbClr val="FFFFFF"/>
                </a:solidFill>
              </a:rPr>
              <a:t>“</a:t>
            </a:r>
            <a:r>
              <a:rPr lang="en-US" sz="5600" dirty="0">
                <a:solidFill>
                  <a:schemeClr val="bg1"/>
                </a:solidFill>
              </a:rPr>
              <a:t>Maps with Python Folium”</a:t>
            </a:r>
          </a:p>
        </p:txBody>
      </p:sp>
      <p:sp>
        <p:nvSpPr>
          <p:cNvPr id="12"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itle 2">
            <a:extLst>
              <a:ext uri="{FF2B5EF4-FFF2-40B4-BE49-F238E27FC236}">
                <a16:creationId xmlns:a16="http://schemas.microsoft.com/office/drawing/2014/main" id="{EB66CEAA-011E-4D67-816E-ED88E525B593}"/>
              </a:ext>
            </a:extLst>
          </p:cNvPr>
          <p:cNvSpPr>
            <a:spLocks noGrp="1"/>
          </p:cNvSpPr>
          <p:nvPr>
            <p:ph type="subTitle" idx="1"/>
          </p:nvPr>
        </p:nvSpPr>
        <p:spPr>
          <a:xfrm>
            <a:off x="795342" y="4478182"/>
            <a:ext cx="9547538" cy="2300050"/>
          </a:xfrm>
        </p:spPr>
        <p:txBody>
          <a:bodyPr anchor="t">
            <a:normAutofit/>
          </a:bodyPr>
          <a:lstStyle/>
          <a:p>
            <a:pPr algn="l"/>
            <a:r>
              <a:rPr lang="en-US" sz="3200" dirty="0">
                <a:solidFill>
                  <a:srgbClr val="FEFFFF"/>
                </a:solidFill>
              </a:rPr>
              <a:t>Patrick J. Slattery for Job ID: 23771, 20-Apr-2023</a:t>
            </a:r>
          </a:p>
          <a:p>
            <a:pPr algn="l">
              <a:spcBef>
                <a:spcPts val="0"/>
              </a:spcBef>
            </a:pPr>
            <a:r>
              <a:rPr lang="en-US" sz="3200" b="1" dirty="0">
                <a:solidFill>
                  <a:schemeClr val="bg1"/>
                </a:solidFill>
                <a:hlinkClick r:id="rId2">
                  <a:extLst>
                    <a:ext uri="{A12FA001-AC4F-418D-AE19-62706E023703}">
                      <ahyp:hlinkClr xmlns:ahyp="http://schemas.microsoft.com/office/drawing/2018/hyperlinkcolor" val="tx"/>
                    </a:ext>
                  </a:extLst>
                </a:hlinkClick>
              </a:rPr>
              <a:t>Colab Notebook: </a:t>
            </a:r>
            <a:br>
              <a:rPr lang="en-US" sz="3200" b="1" dirty="0">
                <a:solidFill>
                  <a:schemeClr val="bg1"/>
                </a:solidFill>
                <a:hlinkClick r:id="rId2">
                  <a:extLst>
                    <a:ext uri="{A12FA001-AC4F-418D-AE19-62706E023703}">
                      <ahyp:hlinkClr xmlns:ahyp="http://schemas.microsoft.com/office/drawing/2018/hyperlinkcolor" val="tx"/>
                    </a:ext>
                  </a:extLst>
                </a:hlinkClick>
              </a:rPr>
            </a:br>
            <a:r>
              <a:rPr lang="en-US" sz="3200" b="1" dirty="0">
                <a:solidFill>
                  <a:schemeClr val="bg1"/>
                </a:solidFill>
                <a:hlinkClick r:id="rId3">
                  <a:extLst>
                    <a:ext uri="{A12FA001-AC4F-418D-AE19-62706E023703}">
                      <ahyp:hlinkClr xmlns:ahyp="http://schemas.microsoft.com/office/drawing/2018/hyperlinkcolor" val="tx"/>
                    </a:ext>
                  </a:extLst>
                </a:hlinkClick>
              </a:rPr>
              <a:t>https://bit.ly/is_lecture_presentation</a:t>
            </a:r>
            <a:r>
              <a:rPr lang="en-US" sz="3200" b="1" dirty="0">
                <a:solidFill>
                  <a:schemeClr val="bg1"/>
                </a:solidFill>
              </a:rPr>
              <a:t>    </a:t>
            </a:r>
          </a:p>
          <a:p>
            <a:pPr algn="l">
              <a:spcBef>
                <a:spcPts val="0"/>
              </a:spcBef>
            </a:pPr>
            <a:r>
              <a:rPr lang="en-US" sz="3200" b="1" dirty="0">
                <a:solidFill>
                  <a:schemeClr val="bg1">
                    <a:lumMod val="65000"/>
                  </a:schemeClr>
                </a:solidFill>
              </a:rPr>
              <a:t>Class Slides: </a:t>
            </a:r>
          </a:p>
          <a:p>
            <a:pPr algn="l">
              <a:spcBef>
                <a:spcPts val="0"/>
              </a:spcBef>
            </a:pPr>
            <a:r>
              <a:rPr lang="en-US" sz="3200" b="1" dirty="0">
                <a:solidFill>
                  <a:schemeClr val="bg1">
                    <a:lumMod val="65000"/>
                  </a:schemeClr>
                </a:solidFill>
              </a:rPr>
              <a:t>https://bit.ly/is_lecture_slides</a:t>
            </a:r>
          </a:p>
        </p:txBody>
      </p:sp>
      <p:pic>
        <p:nvPicPr>
          <p:cNvPr id="4" name="Picture 2">
            <a:extLst>
              <a:ext uri="{FF2B5EF4-FFF2-40B4-BE49-F238E27FC236}">
                <a16:creationId xmlns:a16="http://schemas.microsoft.com/office/drawing/2014/main" id="{DF464899-09D4-C239-1018-0477648B02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794491" y="189424"/>
            <a:ext cx="1169673" cy="61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5995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9819B-C010-4434-E47C-66D1BB9AABED}"/>
              </a:ext>
            </a:extLst>
          </p:cNvPr>
          <p:cNvSpPr>
            <a:spLocks noGrp="1"/>
          </p:cNvSpPr>
          <p:nvPr>
            <p:ph type="title"/>
          </p:nvPr>
        </p:nvSpPr>
        <p:spPr>
          <a:xfrm>
            <a:off x="635000" y="640823"/>
            <a:ext cx="3418659" cy="5583148"/>
          </a:xfrm>
        </p:spPr>
        <p:txBody>
          <a:bodyPr anchor="ctr">
            <a:normAutofit/>
          </a:bodyPr>
          <a:lstStyle/>
          <a:p>
            <a:r>
              <a:rPr lang="en-US" sz="3400"/>
              <a:t>Based on `</a:t>
            </a:r>
            <a:r>
              <a:rPr lang="en-US" sz="3400" b="1"/>
              <a:t>leaflet.js</a:t>
            </a:r>
            <a:r>
              <a:rPr lang="en-US" sz="3400"/>
              <a:t>`, Folium was created by Rob Story in 2013 and has an active open-source community offering updates and enhancements</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CB6E41C6-2F6D-A3A9-4E0D-B81EBB88FC27}"/>
              </a:ext>
            </a:extLst>
          </p:cNvPr>
          <p:cNvGraphicFramePr>
            <a:graphicFrameLocks noGrp="1"/>
          </p:cNvGraphicFramePr>
          <p:nvPr>
            <p:ph idx="1"/>
            <p:extLst>
              <p:ext uri="{D42A27DB-BD31-4B8C-83A1-F6EECF244321}">
                <p14:modId xmlns:p14="http://schemas.microsoft.com/office/powerpoint/2010/main" val="2887918104"/>
              </p:ext>
            </p:extLst>
          </p:nvPr>
        </p:nvGraphicFramePr>
        <p:xfrm>
          <a:off x="4648018" y="640822"/>
          <a:ext cx="7090846"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3">
            <a:extLst>
              <a:ext uri="{FF2B5EF4-FFF2-40B4-BE49-F238E27FC236}">
                <a16:creationId xmlns:a16="http://schemas.microsoft.com/office/drawing/2014/main" id="{5D829B3A-FF51-DDA8-6B36-78598D22E90B}"/>
              </a:ext>
            </a:extLst>
          </p:cNvPr>
          <p:cNvSpPr txBox="1">
            <a:spLocks/>
          </p:cNvSpPr>
          <p:nvPr/>
        </p:nvSpPr>
        <p:spPr>
          <a:xfrm>
            <a:off x="838200" y="6458861"/>
            <a:ext cx="1062789"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03E606-629D-4133-AA4E-5176562AA467}" type="datetimeFigureOut">
              <a:rPr lang="en-US" smtClean="0"/>
              <a:pPr/>
              <a:t>4/19/2023</a:t>
            </a:fld>
            <a:endParaRPr lang="en-US" dirty="0"/>
          </a:p>
        </p:txBody>
      </p:sp>
      <p:sp>
        <p:nvSpPr>
          <p:cNvPr id="8" name="Slide Number Placeholder 5">
            <a:extLst>
              <a:ext uri="{FF2B5EF4-FFF2-40B4-BE49-F238E27FC236}">
                <a16:creationId xmlns:a16="http://schemas.microsoft.com/office/drawing/2014/main" id="{0F219EA7-6F4B-BCB5-C41C-87E960179883}"/>
              </a:ext>
            </a:extLst>
          </p:cNvPr>
          <p:cNvSpPr txBox="1">
            <a:spLocks/>
          </p:cNvSpPr>
          <p:nvPr/>
        </p:nvSpPr>
        <p:spPr>
          <a:xfrm>
            <a:off x="4724400" y="6458861"/>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7ED70B-F09B-4F02-81C4-3184A1FD931F}" type="slidenum">
              <a:rPr lang="en-US" smtClean="0"/>
              <a:pPr/>
              <a:t>10</a:t>
            </a:fld>
            <a:endParaRPr lang="en-US" dirty="0"/>
          </a:p>
        </p:txBody>
      </p:sp>
      <p:sp>
        <p:nvSpPr>
          <p:cNvPr id="9" name="TextBox 8">
            <a:extLst>
              <a:ext uri="{FF2B5EF4-FFF2-40B4-BE49-F238E27FC236}">
                <a16:creationId xmlns:a16="http://schemas.microsoft.com/office/drawing/2014/main" id="{71C16707-D296-0170-2C4A-0118FDDA5CBC}"/>
              </a:ext>
            </a:extLst>
          </p:cNvPr>
          <p:cNvSpPr txBox="1"/>
          <p:nvPr/>
        </p:nvSpPr>
        <p:spPr>
          <a:xfrm>
            <a:off x="9304720" y="6514465"/>
            <a:ext cx="2074607" cy="246221"/>
          </a:xfrm>
          <a:prstGeom prst="rect">
            <a:avLst/>
          </a:prstGeom>
          <a:noFill/>
        </p:spPr>
        <p:txBody>
          <a:bodyPr wrap="none" rtlCol="0">
            <a:spAutoFit/>
          </a:bodyPr>
          <a:lstStyle/>
          <a:p>
            <a:r>
              <a:rPr lang="en-US" sz="1000" dirty="0">
                <a:solidFill>
                  <a:schemeClr val="bg1">
                    <a:lumMod val="65000"/>
                  </a:schemeClr>
                </a:solidFill>
                <a:latin typeface="Arial Narrow" panose="020B0606020202030204" pitchFamily="34" charset="0"/>
              </a:rPr>
              <a:t>IS Lecture Presentation for Job ID 23771</a:t>
            </a:r>
          </a:p>
        </p:txBody>
      </p:sp>
      <p:sp>
        <p:nvSpPr>
          <p:cNvPr id="10" name="TextBox 9">
            <a:extLst>
              <a:ext uri="{FF2B5EF4-FFF2-40B4-BE49-F238E27FC236}">
                <a16:creationId xmlns:a16="http://schemas.microsoft.com/office/drawing/2014/main" id="{DEA4DF13-EE9D-31CB-885C-9CDC29FA309E}"/>
              </a:ext>
            </a:extLst>
          </p:cNvPr>
          <p:cNvSpPr txBox="1"/>
          <p:nvPr/>
        </p:nvSpPr>
        <p:spPr>
          <a:xfrm>
            <a:off x="2076203" y="6514465"/>
            <a:ext cx="2204450" cy="253916"/>
          </a:xfrm>
          <a:prstGeom prst="rect">
            <a:avLst/>
          </a:prstGeom>
          <a:noFill/>
        </p:spPr>
        <p:txBody>
          <a:bodyPr wrap="none" rtlCol="0">
            <a:spAutoFit/>
          </a:bodyPr>
          <a:lstStyle/>
          <a:p>
            <a:r>
              <a:rPr lang="en-US" sz="1050" dirty="0">
                <a:solidFill>
                  <a:schemeClr val="bg1">
                    <a:lumMod val="65000"/>
                  </a:schemeClr>
                </a:solidFill>
                <a:latin typeface="Arial Narrow" panose="020B0606020202030204" pitchFamily="34" charset="0"/>
              </a:rPr>
              <a:t>© 2018 – 2023, Professor Patrick Slattery</a:t>
            </a:r>
          </a:p>
        </p:txBody>
      </p:sp>
      <p:pic>
        <p:nvPicPr>
          <p:cNvPr id="12" name="Picture 2">
            <a:extLst>
              <a:ext uri="{FF2B5EF4-FFF2-40B4-BE49-F238E27FC236}">
                <a16:creationId xmlns:a16="http://schemas.microsoft.com/office/drawing/2014/main" id="{85DD577B-02EA-FAA9-A575-917541B21E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0794491" y="189424"/>
            <a:ext cx="1169673" cy="61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2372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Pins in a map">
            <a:extLst>
              <a:ext uri="{FF2B5EF4-FFF2-40B4-BE49-F238E27FC236}">
                <a16:creationId xmlns:a16="http://schemas.microsoft.com/office/drawing/2014/main" id="{98E26E16-083A-522D-4BB4-1C3BEE1EBF55}"/>
              </a:ext>
            </a:extLst>
          </p:cNvPr>
          <p:cNvPicPr>
            <a:picLocks noChangeAspect="1"/>
          </p:cNvPicPr>
          <p:nvPr/>
        </p:nvPicPr>
        <p:blipFill rotWithShape="1">
          <a:blip r:embed="rId2"/>
          <a:srcRect l="27308" r="25431"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3"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49819B-C010-4434-E47C-66D1BB9AABED}"/>
              </a:ext>
            </a:extLst>
          </p:cNvPr>
          <p:cNvSpPr>
            <a:spLocks noGrp="1"/>
          </p:cNvSpPr>
          <p:nvPr>
            <p:ph type="title"/>
          </p:nvPr>
        </p:nvSpPr>
        <p:spPr>
          <a:xfrm>
            <a:off x="5827048" y="407987"/>
            <a:ext cx="5721484" cy="1325563"/>
          </a:xfrm>
        </p:spPr>
        <p:txBody>
          <a:bodyPr>
            <a:normAutofit/>
          </a:bodyPr>
          <a:lstStyle/>
          <a:p>
            <a:r>
              <a:rPr lang="en-US" dirty="0"/>
              <a:t>Maps and Tiles</a:t>
            </a:r>
          </a:p>
        </p:txBody>
      </p:sp>
      <p:sp>
        <p:nvSpPr>
          <p:cNvPr id="3" name="Content Placeholder 2">
            <a:extLst>
              <a:ext uri="{FF2B5EF4-FFF2-40B4-BE49-F238E27FC236}">
                <a16:creationId xmlns:a16="http://schemas.microsoft.com/office/drawing/2014/main" id="{F04BBCB2-1920-A9E3-788E-5A9929994ABB}"/>
              </a:ext>
            </a:extLst>
          </p:cNvPr>
          <p:cNvSpPr>
            <a:spLocks noGrp="1"/>
          </p:cNvSpPr>
          <p:nvPr>
            <p:ph idx="1"/>
          </p:nvPr>
        </p:nvSpPr>
        <p:spPr>
          <a:xfrm>
            <a:off x="5283200" y="1270000"/>
            <a:ext cx="6265332" cy="4949825"/>
          </a:xfrm>
        </p:spPr>
        <p:txBody>
          <a:bodyPr>
            <a:normAutofit fontScale="92500" lnSpcReduction="10000"/>
          </a:bodyPr>
          <a:lstStyle/>
          <a:p>
            <a:r>
              <a:rPr lang="en-US" sz="2400" dirty="0"/>
              <a:t>Map tiles are essentially small, square images that represent a specific section of the Earth's surface at a particular zoom level. The entire map is divided into a grid, where each cell corresponds to a map tile. As you zoom in or out on a map, the tiles are fetched and displayed to provide a smooth, seamless experience.</a:t>
            </a:r>
          </a:p>
          <a:p>
            <a:r>
              <a:rPr lang="en-US" sz="2400" dirty="0"/>
              <a:t>When creating maps with the Folium library, you need to choose a base map or tileset to serve as the foundation for your map. </a:t>
            </a:r>
          </a:p>
          <a:p>
            <a:r>
              <a:rPr lang="en-US" sz="2400" dirty="0"/>
              <a:t>The base map is made up of map tiles that are sourced from various providers like OpenStreetMap, Mapbox, or Google Maps. Each provider offers different styles and levels of detail, so it's essential to choose a suitable base map for your specific needs</a:t>
            </a:r>
          </a:p>
        </p:txBody>
      </p:sp>
      <p:sp>
        <p:nvSpPr>
          <p:cNvPr id="4" name="Date Placeholder 3">
            <a:extLst>
              <a:ext uri="{FF2B5EF4-FFF2-40B4-BE49-F238E27FC236}">
                <a16:creationId xmlns:a16="http://schemas.microsoft.com/office/drawing/2014/main" id="{E4776D37-D8FE-245B-EBF4-CF9D88782F47}"/>
              </a:ext>
            </a:extLst>
          </p:cNvPr>
          <p:cNvSpPr>
            <a:spLocks noGrp="1"/>
          </p:cNvSpPr>
          <p:nvPr>
            <p:ph type="dt" sz="half" idx="10"/>
          </p:nvPr>
        </p:nvSpPr>
        <p:spPr>
          <a:xfrm>
            <a:off x="8382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8203E606-629D-4133-AA4E-5176562AA467}" type="datetimeFigureOut">
              <a:rPr kumimoji="0" lang="en-US" b="0" i="0" u="none" strike="noStrike" kern="1200" cap="none" spc="0" normalizeH="0" baseline="0" noProof="0">
                <a:ln>
                  <a:noFill/>
                </a:ln>
                <a:solidFill>
                  <a:srgbClr val="FFFFFF"/>
                </a:solidFill>
                <a:effectLst/>
                <a:uLnTx/>
                <a:uFillTx/>
                <a:latin typeface="Arial Narrow" panose="020B0606020202030204" pitchFamily="34" charset="0"/>
                <a:ea typeface="+mn-ea"/>
                <a:cs typeface="+mn-cs"/>
              </a:rPr>
              <a:pPr marL="0" marR="0" lvl="0" indent="0" defTabSz="914400" rtl="0" eaLnBrk="1" fontAlgn="auto" latinLnBrk="0" hangingPunct="1">
                <a:spcBef>
                  <a:spcPts val="0"/>
                </a:spcBef>
                <a:spcAft>
                  <a:spcPts val="600"/>
                </a:spcAft>
                <a:buClrTx/>
                <a:buSzTx/>
                <a:buFontTx/>
                <a:buNone/>
                <a:tabLst/>
                <a:defRPr/>
              </a:pPr>
              <a:t>4/19/2023</a:t>
            </a:fld>
            <a:endParaRPr kumimoji="0" lang="en-US" b="0"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6" name="Date Placeholder 3">
            <a:extLst>
              <a:ext uri="{FF2B5EF4-FFF2-40B4-BE49-F238E27FC236}">
                <a16:creationId xmlns:a16="http://schemas.microsoft.com/office/drawing/2014/main" id="{94E6EA8C-68E2-8F9E-FE72-90C4CD6B6C61}"/>
              </a:ext>
            </a:extLst>
          </p:cNvPr>
          <p:cNvSpPr txBox="1">
            <a:spLocks/>
          </p:cNvSpPr>
          <p:nvPr/>
        </p:nvSpPr>
        <p:spPr>
          <a:xfrm>
            <a:off x="838200" y="6458861"/>
            <a:ext cx="1062789"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03E606-629D-4133-AA4E-5176562AA467}" type="datetimeFigureOut">
              <a:rPr lang="en-US" smtClean="0"/>
              <a:pPr/>
              <a:t>4/19/2023</a:t>
            </a:fld>
            <a:endParaRPr lang="en-US" dirty="0"/>
          </a:p>
        </p:txBody>
      </p:sp>
      <p:sp>
        <p:nvSpPr>
          <p:cNvPr id="8" name="Slide Number Placeholder 5">
            <a:extLst>
              <a:ext uri="{FF2B5EF4-FFF2-40B4-BE49-F238E27FC236}">
                <a16:creationId xmlns:a16="http://schemas.microsoft.com/office/drawing/2014/main" id="{D71A08AF-70AB-C730-5F58-79BD989C5D87}"/>
              </a:ext>
            </a:extLst>
          </p:cNvPr>
          <p:cNvSpPr txBox="1">
            <a:spLocks/>
          </p:cNvSpPr>
          <p:nvPr/>
        </p:nvSpPr>
        <p:spPr>
          <a:xfrm>
            <a:off x="4724400" y="6458861"/>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7ED70B-F09B-4F02-81C4-3184A1FD931F}" type="slidenum">
              <a:rPr lang="en-US" smtClean="0"/>
              <a:pPr/>
              <a:t>11</a:t>
            </a:fld>
            <a:endParaRPr lang="en-US" dirty="0"/>
          </a:p>
        </p:txBody>
      </p:sp>
      <p:sp>
        <p:nvSpPr>
          <p:cNvPr id="9" name="TextBox 8">
            <a:extLst>
              <a:ext uri="{FF2B5EF4-FFF2-40B4-BE49-F238E27FC236}">
                <a16:creationId xmlns:a16="http://schemas.microsoft.com/office/drawing/2014/main" id="{81994A49-2300-8F01-10B3-9CCBB41610A7}"/>
              </a:ext>
            </a:extLst>
          </p:cNvPr>
          <p:cNvSpPr txBox="1"/>
          <p:nvPr/>
        </p:nvSpPr>
        <p:spPr>
          <a:xfrm>
            <a:off x="9304720" y="6514465"/>
            <a:ext cx="2074607" cy="246221"/>
          </a:xfrm>
          <a:prstGeom prst="rect">
            <a:avLst/>
          </a:prstGeom>
          <a:noFill/>
        </p:spPr>
        <p:txBody>
          <a:bodyPr wrap="none" rtlCol="0">
            <a:spAutoFit/>
          </a:bodyPr>
          <a:lstStyle/>
          <a:p>
            <a:r>
              <a:rPr lang="en-US" sz="1000" dirty="0">
                <a:solidFill>
                  <a:schemeClr val="bg1">
                    <a:lumMod val="65000"/>
                  </a:schemeClr>
                </a:solidFill>
                <a:latin typeface="Arial Narrow" panose="020B0606020202030204" pitchFamily="34" charset="0"/>
              </a:rPr>
              <a:t>IS Lecture Presentation for Job ID 23771</a:t>
            </a:r>
          </a:p>
        </p:txBody>
      </p:sp>
      <p:sp>
        <p:nvSpPr>
          <p:cNvPr id="10" name="TextBox 9">
            <a:extLst>
              <a:ext uri="{FF2B5EF4-FFF2-40B4-BE49-F238E27FC236}">
                <a16:creationId xmlns:a16="http://schemas.microsoft.com/office/drawing/2014/main" id="{ABDF9FE8-3336-1650-BE0F-1FF152E8C430}"/>
              </a:ext>
            </a:extLst>
          </p:cNvPr>
          <p:cNvSpPr txBox="1"/>
          <p:nvPr/>
        </p:nvSpPr>
        <p:spPr>
          <a:xfrm>
            <a:off x="2076203" y="6514465"/>
            <a:ext cx="2204450" cy="253916"/>
          </a:xfrm>
          <a:prstGeom prst="rect">
            <a:avLst/>
          </a:prstGeom>
          <a:noFill/>
        </p:spPr>
        <p:txBody>
          <a:bodyPr wrap="none" rtlCol="0">
            <a:spAutoFit/>
          </a:bodyPr>
          <a:lstStyle/>
          <a:p>
            <a:r>
              <a:rPr lang="en-US" sz="1050" dirty="0">
                <a:solidFill>
                  <a:schemeClr val="bg1">
                    <a:lumMod val="65000"/>
                  </a:schemeClr>
                </a:solidFill>
                <a:latin typeface="Arial Narrow" panose="020B0606020202030204" pitchFamily="34" charset="0"/>
              </a:rPr>
              <a:t>© 2018 – 2023, Professor Patrick Slattery</a:t>
            </a:r>
          </a:p>
        </p:txBody>
      </p:sp>
      <p:pic>
        <p:nvPicPr>
          <p:cNvPr id="12" name="Picture 2">
            <a:extLst>
              <a:ext uri="{FF2B5EF4-FFF2-40B4-BE49-F238E27FC236}">
                <a16:creationId xmlns:a16="http://schemas.microsoft.com/office/drawing/2014/main" id="{EBC2FCD1-1EAC-A573-3389-D61BB3697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794491" y="189424"/>
            <a:ext cx="1169673" cy="61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343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9819B-C010-4434-E47C-66D1BB9AABED}"/>
              </a:ext>
            </a:extLst>
          </p:cNvPr>
          <p:cNvSpPr>
            <a:spLocks noGrp="1"/>
          </p:cNvSpPr>
          <p:nvPr>
            <p:ph type="title"/>
          </p:nvPr>
        </p:nvSpPr>
        <p:spPr>
          <a:xfrm>
            <a:off x="6513788" y="365125"/>
            <a:ext cx="4840010" cy="1807305"/>
          </a:xfrm>
        </p:spPr>
        <p:txBody>
          <a:bodyPr>
            <a:normAutofit/>
          </a:bodyPr>
          <a:lstStyle/>
          <a:p>
            <a:r>
              <a:rPr lang="en-US" dirty="0"/>
              <a:t>Markers on Maps</a:t>
            </a:r>
          </a:p>
        </p:txBody>
      </p:sp>
      <p:pic>
        <p:nvPicPr>
          <p:cNvPr id="7" name="Picture 6">
            <a:extLst>
              <a:ext uri="{FF2B5EF4-FFF2-40B4-BE49-F238E27FC236}">
                <a16:creationId xmlns:a16="http://schemas.microsoft.com/office/drawing/2014/main" id="{627212EB-C6F5-0736-0481-ECD42377F876}"/>
              </a:ext>
            </a:extLst>
          </p:cNvPr>
          <p:cNvPicPr>
            <a:picLocks noChangeAspect="1"/>
          </p:cNvPicPr>
          <p:nvPr/>
        </p:nvPicPr>
        <p:blipFill rotWithShape="1">
          <a:blip r:embed="rId2"/>
          <a:srcRect l="17612" r="2307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F04BBCB2-1920-A9E3-788E-5A9929994ABB}"/>
              </a:ext>
            </a:extLst>
          </p:cNvPr>
          <p:cNvSpPr>
            <a:spLocks noGrp="1"/>
          </p:cNvSpPr>
          <p:nvPr>
            <p:ph idx="1"/>
          </p:nvPr>
        </p:nvSpPr>
        <p:spPr>
          <a:xfrm>
            <a:off x="6513788" y="1391920"/>
            <a:ext cx="5027972" cy="4785043"/>
          </a:xfrm>
        </p:spPr>
        <p:txBody>
          <a:bodyPr>
            <a:normAutofit lnSpcReduction="10000"/>
          </a:bodyPr>
          <a:lstStyle/>
          <a:p>
            <a:r>
              <a:rPr lang="en-US" b="0" i="0" dirty="0">
                <a:effectLst/>
                <a:latin typeface="Söhne"/>
              </a:rPr>
              <a:t>Markers are visual symbols placed on a map to represent specific locations or points of interest. They can be used to highlight various types of information, such as addresses, landmarks, or event locations.</a:t>
            </a:r>
          </a:p>
          <a:p>
            <a:r>
              <a:rPr lang="en-US" b="0" i="0" dirty="0">
                <a:effectLst/>
                <a:latin typeface="Söhne"/>
              </a:rPr>
              <a:t>Markers can also be customized with different colors, icons, and even images to make them more visually appealing and informative.</a:t>
            </a:r>
            <a:endParaRPr lang="en-US" dirty="0"/>
          </a:p>
        </p:txBody>
      </p:sp>
      <p:sp>
        <p:nvSpPr>
          <p:cNvPr id="4" name="Date Placeholder 3">
            <a:extLst>
              <a:ext uri="{FF2B5EF4-FFF2-40B4-BE49-F238E27FC236}">
                <a16:creationId xmlns:a16="http://schemas.microsoft.com/office/drawing/2014/main" id="{E4776D37-D8FE-245B-EBF4-CF9D88782F47}"/>
              </a:ext>
            </a:extLst>
          </p:cNvPr>
          <p:cNvSpPr>
            <a:spLocks noGrp="1"/>
          </p:cNvSpPr>
          <p:nvPr>
            <p:ph type="dt" sz="half" idx="10"/>
          </p:nvPr>
        </p:nvSpPr>
        <p:spPr>
          <a:xfrm>
            <a:off x="8382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8203E606-629D-4133-AA4E-5176562AA467}" type="datetimeFigureOut">
              <a:rPr kumimoji="0" lang="en-US" b="0" i="0" u="none" strike="noStrike" kern="1200" cap="none" spc="0" normalizeH="0" baseline="0" noProof="0">
                <a:ln>
                  <a:noFill/>
                </a:ln>
                <a:solidFill>
                  <a:srgbClr val="FFFFFF"/>
                </a:solidFill>
                <a:effectLst/>
                <a:uLnTx/>
                <a:uFillTx/>
                <a:latin typeface="Arial Narrow" panose="020B0606020202030204" pitchFamily="34" charset="0"/>
                <a:ea typeface="+mn-ea"/>
                <a:cs typeface="+mn-cs"/>
              </a:rPr>
              <a:pPr marL="0" marR="0" lvl="0" indent="0" defTabSz="914400" rtl="0" eaLnBrk="1" fontAlgn="auto" latinLnBrk="0" hangingPunct="1">
                <a:spcBef>
                  <a:spcPts val="0"/>
                </a:spcBef>
                <a:spcAft>
                  <a:spcPts val="600"/>
                </a:spcAft>
                <a:buClrTx/>
                <a:buSzTx/>
                <a:buFontTx/>
                <a:buNone/>
                <a:tabLst/>
                <a:defRPr/>
              </a:pPr>
              <a:t>4/19/2023</a:t>
            </a:fld>
            <a:endParaRPr kumimoji="0" lang="en-US" b="0"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6" name="Date Placeholder 3">
            <a:extLst>
              <a:ext uri="{FF2B5EF4-FFF2-40B4-BE49-F238E27FC236}">
                <a16:creationId xmlns:a16="http://schemas.microsoft.com/office/drawing/2014/main" id="{83FE3890-B4C4-E7E0-E26E-C9054D231D5E}"/>
              </a:ext>
            </a:extLst>
          </p:cNvPr>
          <p:cNvSpPr txBox="1">
            <a:spLocks/>
          </p:cNvSpPr>
          <p:nvPr/>
        </p:nvSpPr>
        <p:spPr>
          <a:xfrm>
            <a:off x="838200" y="6458861"/>
            <a:ext cx="1062789"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03E606-629D-4133-AA4E-5176562AA467}" type="datetimeFigureOut">
              <a:rPr lang="en-US" smtClean="0"/>
              <a:pPr/>
              <a:t>4/19/2023</a:t>
            </a:fld>
            <a:endParaRPr lang="en-US" dirty="0"/>
          </a:p>
        </p:txBody>
      </p:sp>
      <p:sp>
        <p:nvSpPr>
          <p:cNvPr id="8" name="Slide Number Placeholder 5">
            <a:extLst>
              <a:ext uri="{FF2B5EF4-FFF2-40B4-BE49-F238E27FC236}">
                <a16:creationId xmlns:a16="http://schemas.microsoft.com/office/drawing/2014/main" id="{9DB877D1-7731-AE3E-B293-210CA16F1A2C}"/>
              </a:ext>
            </a:extLst>
          </p:cNvPr>
          <p:cNvSpPr txBox="1">
            <a:spLocks/>
          </p:cNvSpPr>
          <p:nvPr/>
        </p:nvSpPr>
        <p:spPr>
          <a:xfrm>
            <a:off x="4724400" y="6458861"/>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7ED70B-F09B-4F02-81C4-3184A1FD931F}" type="slidenum">
              <a:rPr lang="en-US" smtClean="0"/>
              <a:pPr/>
              <a:t>12</a:t>
            </a:fld>
            <a:endParaRPr lang="en-US" dirty="0"/>
          </a:p>
        </p:txBody>
      </p:sp>
      <p:sp>
        <p:nvSpPr>
          <p:cNvPr id="9" name="TextBox 8">
            <a:extLst>
              <a:ext uri="{FF2B5EF4-FFF2-40B4-BE49-F238E27FC236}">
                <a16:creationId xmlns:a16="http://schemas.microsoft.com/office/drawing/2014/main" id="{B98B5BFC-90AE-D2CA-D39F-F689A6595F2E}"/>
              </a:ext>
            </a:extLst>
          </p:cNvPr>
          <p:cNvSpPr txBox="1"/>
          <p:nvPr/>
        </p:nvSpPr>
        <p:spPr>
          <a:xfrm>
            <a:off x="9304720" y="6514465"/>
            <a:ext cx="2074607" cy="246221"/>
          </a:xfrm>
          <a:prstGeom prst="rect">
            <a:avLst/>
          </a:prstGeom>
          <a:noFill/>
        </p:spPr>
        <p:txBody>
          <a:bodyPr wrap="none" rtlCol="0">
            <a:spAutoFit/>
          </a:bodyPr>
          <a:lstStyle/>
          <a:p>
            <a:r>
              <a:rPr lang="en-US" sz="1000" dirty="0">
                <a:solidFill>
                  <a:schemeClr val="bg1">
                    <a:lumMod val="65000"/>
                  </a:schemeClr>
                </a:solidFill>
                <a:latin typeface="Arial Narrow" panose="020B0606020202030204" pitchFamily="34" charset="0"/>
              </a:rPr>
              <a:t>IS Lecture Presentation for Job ID 23771</a:t>
            </a:r>
          </a:p>
        </p:txBody>
      </p:sp>
      <p:sp>
        <p:nvSpPr>
          <p:cNvPr id="10" name="TextBox 9">
            <a:extLst>
              <a:ext uri="{FF2B5EF4-FFF2-40B4-BE49-F238E27FC236}">
                <a16:creationId xmlns:a16="http://schemas.microsoft.com/office/drawing/2014/main" id="{D4B5729B-72E5-FB23-C74D-2F69EC109424}"/>
              </a:ext>
            </a:extLst>
          </p:cNvPr>
          <p:cNvSpPr txBox="1"/>
          <p:nvPr/>
        </p:nvSpPr>
        <p:spPr>
          <a:xfrm>
            <a:off x="2076203" y="6514465"/>
            <a:ext cx="2204450" cy="253916"/>
          </a:xfrm>
          <a:prstGeom prst="rect">
            <a:avLst/>
          </a:prstGeom>
          <a:noFill/>
        </p:spPr>
        <p:txBody>
          <a:bodyPr wrap="none" rtlCol="0">
            <a:spAutoFit/>
          </a:bodyPr>
          <a:lstStyle/>
          <a:p>
            <a:r>
              <a:rPr lang="en-US" sz="1050" dirty="0">
                <a:solidFill>
                  <a:schemeClr val="bg1">
                    <a:lumMod val="65000"/>
                  </a:schemeClr>
                </a:solidFill>
                <a:latin typeface="Arial Narrow" panose="020B0606020202030204" pitchFamily="34" charset="0"/>
              </a:rPr>
              <a:t>© 2018 – 2023, Professor Patrick Slattery</a:t>
            </a:r>
          </a:p>
        </p:txBody>
      </p:sp>
      <p:pic>
        <p:nvPicPr>
          <p:cNvPr id="12" name="Picture 2">
            <a:extLst>
              <a:ext uri="{FF2B5EF4-FFF2-40B4-BE49-F238E27FC236}">
                <a16:creationId xmlns:a16="http://schemas.microsoft.com/office/drawing/2014/main" id="{7131F75B-7947-D303-99CA-682318BCE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794491" y="189424"/>
            <a:ext cx="1169673" cy="61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9914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9819B-C010-4434-E47C-66D1BB9AABED}"/>
              </a:ext>
            </a:extLst>
          </p:cNvPr>
          <p:cNvSpPr>
            <a:spLocks noGrp="1"/>
          </p:cNvSpPr>
          <p:nvPr>
            <p:ph type="title"/>
          </p:nvPr>
        </p:nvSpPr>
        <p:spPr>
          <a:xfrm>
            <a:off x="640080" y="325369"/>
            <a:ext cx="4368602" cy="1956841"/>
          </a:xfrm>
        </p:spPr>
        <p:txBody>
          <a:bodyPr anchor="b">
            <a:normAutofit/>
          </a:bodyPr>
          <a:lstStyle/>
          <a:p>
            <a:r>
              <a:rPr lang="en-US" sz="5400" dirty="0"/>
              <a:t>IFrames </a:t>
            </a:r>
            <a:br>
              <a:rPr lang="en-US" sz="5400" dirty="0"/>
            </a:br>
            <a:r>
              <a:rPr lang="en-US" sz="3600" dirty="0"/>
              <a:t>(HTML pop-up)</a:t>
            </a:r>
            <a:br>
              <a:rPr lang="en-US" sz="3600" dirty="0"/>
            </a:br>
            <a:r>
              <a:rPr lang="en-US" sz="3600" dirty="0"/>
              <a:t>(Tooltips)</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Empty speech bubbles">
            <a:extLst>
              <a:ext uri="{FF2B5EF4-FFF2-40B4-BE49-F238E27FC236}">
                <a16:creationId xmlns:a16="http://schemas.microsoft.com/office/drawing/2014/main" id="{1DB9C6D5-7A52-7722-CDFE-F3C019D9FDC3}"/>
              </a:ext>
            </a:extLst>
          </p:cNvPr>
          <p:cNvPicPr>
            <a:picLocks noChangeAspect="1"/>
          </p:cNvPicPr>
          <p:nvPr/>
        </p:nvPicPr>
        <p:blipFill rotWithShape="1">
          <a:blip r:embed="rId2"/>
          <a:srcRect l="20771" r="12276" b="-1"/>
          <a:stretch/>
        </p:blipFill>
        <p:spPr>
          <a:xfrm>
            <a:off x="6847840" y="10"/>
            <a:ext cx="5342637"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Slide Number Placeholder 5">
            <a:extLst>
              <a:ext uri="{FF2B5EF4-FFF2-40B4-BE49-F238E27FC236}">
                <a16:creationId xmlns:a16="http://schemas.microsoft.com/office/drawing/2014/main" id="{0C9BBA5C-0894-42A7-581F-A3CDF7750510}"/>
              </a:ext>
            </a:extLst>
          </p:cNvPr>
          <p:cNvSpPr>
            <a:spLocks noGrp="1"/>
          </p:cNvSpPr>
          <p:nvPr>
            <p:ph type="sldNum" sz="quarter" idx="12"/>
          </p:nvPr>
        </p:nvSpPr>
        <p:spPr>
          <a:xfrm>
            <a:off x="10439400" y="6356350"/>
            <a:ext cx="9144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637ED70B-F09B-4F02-81C4-3184A1FD931F}" type="slidenum">
              <a:rPr kumimoji="0" lang="en-US" b="1" i="0" u="none" strike="noStrike" kern="1200" cap="none" spc="0" normalizeH="0" baseline="0" noProof="0">
                <a:ln>
                  <a:noFill/>
                </a:ln>
                <a:solidFill>
                  <a:srgbClr val="FFFFFF"/>
                </a:solidFill>
                <a:effectLst/>
                <a:uLnTx/>
                <a:uFillTx/>
                <a:latin typeface="Arial Narrow" panose="020B0606020202030204" pitchFamily="34" charset="0"/>
                <a:ea typeface="+mn-ea"/>
                <a:cs typeface="+mn-cs"/>
              </a:rPr>
              <a:pPr marL="0" marR="0" lvl="0" indent="0" defTabSz="914400" rtl="0" eaLnBrk="1" fontAlgn="auto" latinLnBrk="0" hangingPunct="1">
                <a:spcBef>
                  <a:spcPts val="0"/>
                </a:spcBef>
                <a:spcAft>
                  <a:spcPts val="600"/>
                </a:spcAft>
                <a:buClrTx/>
                <a:buSzTx/>
                <a:buFontTx/>
                <a:buNone/>
                <a:tabLst/>
                <a:defRPr/>
              </a:pPr>
              <a:t>13</a:t>
            </a:fld>
            <a:endParaRPr kumimoji="0" lang="en-US" b="1"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3" name="Content Placeholder 2">
            <a:extLst>
              <a:ext uri="{FF2B5EF4-FFF2-40B4-BE49-F238E27FC236}">
                <a16:creationId xmlns:a16="http://schemas.microsoft.com/office/drawing/2014/main" id="{F04BBCB2-1920-A9E3-788E-5A9929994ABB}"/>
              </a:ext>
            </a:extLst>
          </p:cNvPr>
          <p:cNvSpPr>
            <a:spLocks noGrp="1"/>
          </p:cNvSpPr>
          <p:nvPr>
            <p:ph idx="1"/>
          </p:nvPr>
        </p:nvSpPr>
        <p:spPr>
          <a:xfrm>
            <a:off x="640080" y="2872899"/>
            <a:ext cx="6421120" cy="3320668"/>
          </a:xfrm>
        </p:spPr>
        <p:txBody>
          <a:bodyPr>
            <a:normAutofit fontScale="92500" lnSpcReduction="10000"/>
          </a:bodyPr>
          <a:lstStyle/>
          <a:p>
            <a:r>
              <a:rPr lang="en-US" sz="2000" b="0" i="0" dirty="0">
                <a:effectLst/>
                <a:latin typeface="Söhne"/>
              </a:rPr>
              <a:t>IFrames, or Inline Frames, are an essential component when working with Python's Folium library to create interactive maps with advanced content.</a:t>
            </a:r>
          </a:p>
          <a:p>
            <a:r>
              <a:rPr lang="en-US" sz="2000" b="0" i="0" dirty="0">
                <a:effectLst/>
                <a:latin typeface="Söhne"/>
              </a:rPr>
              <a:t>An IFrame is an HTML element that allows you to embed and display content from an external source within a web page. It can be used to include various types of content, such as multimedia, documents, or even other web pages, in your map's pop-ups and tooltips.</a:t>
            </a:r>
            <a:endParaRPr lang="en-US" sz="2000" dirty="0">
              <a:latin typeface="Söhne"/>
            </a:endParaRPr>
          </a:p>
          <a:p>
            <a:r>
              <a:rPr lang="en-US" sz="2000" b="0" i="0" dirty="0">
                <a:effectLst/>
                <a:latin typeface="Söhne"/>
              </a:rPr>
              <a:t>By utilizing IFrames, you can incorporate images, videos, charts, or even entire web pages into your map's pop-ups, providing a more engaging and informative user experience.</a:t>
            </a:r>
            <a:endParaRPr lang="en-US" sz="2000" dirty="0"/>
          </a:p>
        </p:txBody>
      </p:sp>
      <p:sp>
        <p:nvSpPr>
          <p:cNvPr id="6" name="Date Placeholder 3">
            <a:extLst>
              <a:ext uri="{FF2B5EF4-FFF2-40B4-BE49-F238E27FC236}">
                <a16:creationId xmlns:a16="http://schemas.microsoft.com/office/drawing/2014/main" id="{BC04F2FF-DEAB-1519-C1C0-33BB28588D2E}"/>
              </a:ext>
            </a:extLst>
          </p:cNvPr>
          <p:cNvSpPr txBox="1">
            <a:spLocks/>
          </p:cNvSpPr>
          <p:nvPr/>
        </p:nvSpPr>
        <p:spPr>
          <a:xfrm>
            <a:off x="838200" y="6458861"/>
            <a:ext cx="1062789"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03E606-629D-4133-AA4E-5176562AA467}" type="datetimeFigureOut">
              <a:rPr lang="en-US" smtClean="0"/>
              <a:pPr/>
              <a:t>4/19/2023</a:t>
            </a:fld>
            <a:endParaRPr lang="en-US" dirty="0"/>
          </a:p>
        </p:txBody>
      </p:sp>
      <p:sp>
        <p:nvSpPr>
          <p:cNvPr id="8" name="Slide Number Placeholder 5">
            <a:extLst>
              <a:ext uri="{FF2B5EF4-FFF2-40B4-BE49-F238E27FC236}">
                <a16:creationId xmlns:a16="http://schemas.microsoft.com/office/drawing/2014/main" id="{988549A1-55B9-A4BA-392F-9A78705B2EB3}"/>
              </a:ext>
            </a:extLst>
          </p:cNvPr>
          <p:cNvSpPr txBox="1">
            <a:spLocks/>
          </p:cNvSpPr>
          <p:nvPr/>
        </p:nvSpPr>
        <p:spPr>
          <a:xfrm>
            <a:off x="4724400" y="6458861"/>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7ED70B-F09B-4F02-81C4-3184A1FD931F}" type="slidenum">
              <a:rPr lang="en-US" smtClean="0"/>
              <a:pPr/>
              <a:t>13</a:t>
            </a:fld>
            <a:endParaRPr lang="en-US" dirty="0"/>
          </a:p>
        </p:txBody>
      </p:sp>
      <p:sp>
        <p:nvSpPr>
          <p:cNvPr id="9" name="TextBox 8">
            <a:extLst>
              <a:ext uri="{FF2B5EF4-FFF2-40B4-BE49-F238E27FC236}">
                <a16:creationId xmlns:a16="http://schemas.microsoft.com/office/drawing/2014/main" id="{7BC47D11-121E-F6A8-B566-F69FD7C00747}"/>
              </a:ext>
            </a:extLst>
          </p:cNvPr>
          <p:cNvSpPr txBox="1"/>
          <p:nvPr/>
        </p:nvSpPr>
        <p:spPr>
          <a:xfrm>
            <a:off x="9304720" y="6514465"/>
            <a:ext cx="2074607" cy="246221"/>
          </a:xfrm>
          <a:prstGeom prst="rect">
            <a:avLst/>
          </a:prstGeom>
          <a:noFill/>
        </p:spPr>
        <p:txBody>
          <a:bodyPr wrap="none" rtlCol="0">
            <a:spAutoFit/>
          </a:bodyPr>
          <a:lstStyle/>
          <a:p>
            <a:r>
              <a:rPr lang="en-US" sz="1000" dirty="0">
                <a:solidFill>
                  <a:schemeClr val="bg1">
                    <a:lumMod val="65000"/>
                  </a:schemeClr>
                </a:solidFill>
                <a:latin typeface="Arial Narrow" panose="020B0606020202030204" pitchFamily="34" charset="0"/>
              </a:rPr>
              <a:t>IS Lecture Presentation for Job ID 23771</a:t>
            </a:r>
          </a:p>
        </p:txBody>
      </p:sp>
      <p:sp>
        <p:nvSpPr>
          <p:cNvPr id="10" name="TextBox 9">
            <a:extLst>
              <a:ext uri="{FF2B5EF4-FFF2-40B4-BE49-F238E27FC236}">
                <a16:creationId xmlns:a16="http://schemas.microsoft.com/office/drawing/2014/main" id="{11216CD2-541E-E1B3-574D-9631805AE328}"/>
              </a:ext>
            </a:extLst>
          </p:cNvPr>
          <p:cNvSpPr txBox="1"/>
          <p:nvPr/>
        </p:nvSpPr>
        <p:spPr>
          <a:xfrm>
            <a:off x="2076203" y="6514465"/>
            <a:ext cx="2204450" cy="253916"/>
          </a:xfrm>
          <a:prstGeom prst="rect">
            <a:avLst/>
          </a:prstGeom>
          <a:noFill/>
        </p:spPr>
        <p:txBody>
          <a:bodyPr wrap="none" rtlCol="0">
            <a:spAutoFit/>
          </a:bodyPr>
          <a:lstStyle/>
          <a:p>
            <a:r>
              <a:rPr lang="en-US" sz="1050" dirty="0">
                <a:solidFill>
                  <a:schemeClr val="bg1">
                    <a:lumMod val="65000"/>
                  </a:schemeClr>
                </a:solidFill>
                <a:latin typeface="Arial Narrow" panose="020B0606020202030204" pitchFamily="34" charset="0"/>
              </a:rPr>
              <a:t>© 2018 – 2023, Professor Patrick Slattery</a:t>
            </a:r>
          </a:p>
        </p:txBody>
      </p:sp>
      <p:pic>
        <p:nvPicPr>
          <p:cNvPr id="12" name="Picture 2">
            <a:extLst>
              <a:ext uri="{FF2B5EF4-FFF2-40B4-BE49-F238E27FC236}">
                <a16:creationId xmlns:a16="http://schemas.microsoft.com/office/drawing/2014/main" id="{21E6C01F-05A3-79C5-E812-C2C5BA12A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794491" y="189424"/>
            <a:ext cx="1169673" cy="61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3590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E02FB1-7B9B-021D-2B83-F36EAEA3AD6D}"/>
              </a:ext>
            </a:extLst>
          </p:cNvPr>
          <p:cNvSpPr>
            <a:spLocks noGrp="1"/>
          </p:cNvSpPr>
          <p:nvPr>
            <p:ph type="title"/>
          </p:nvPr>
        </p:nvSpPr>
        <p:spPr/>
        <p:txBody>
          <a:bodyPr/>
          <a:lstStyle/>
          <a:p>
            <a:r>
              <a:rPr lang="en-US" dirty="0"/>
              <a:t>Configuration &amp; Colab Notebook</a:t>
            </a:r>
            <a:br>
              <a:rPr lang="en-US" dirty="0"/>
            </a:br>
            <a:r>
              <a:rPr lang="en-US" sz="4000" dirty="0"/>
              <a:t>(IS Lecture Presentation)</a:t>
            </a:r>
            <a:endParaRPr lang="en-US" dirty="0"/>
          </a:p>
        </p:txBody>
      </p:sp>
      <p:sp>
        <p:nvSpPr>
          <p:cNvPr id="5" name="Text Placeholder 4">
            <a:extLst>
              <a:ext uri="{FF2B5EF4-FFF2-40B4-BE49-F238E27FC236}">
                <a16:creationId xmlns:a16="http://schemas.microsoft.com/office/drawing/2014/main" id="{2E1EDB8C-468B-9D43-8FB5-EABE67721574}"/>
              </a:ext>
            </a:extLst>
          </p:cNvPr>
          <p:cNvSpPr>
            <a:spLocks noGrp="1"/>
          </p:cNvSpPr>
          <p:nvPr>
            <p:ph type="body" idx="1"/>
          </p:nvPr>
        </p:nvSpPr>
        <p:spPr/>
        <p:txBody>
          <a:bodyPr/>
          <a:lstStyle/>
          <a:p>
            <a:r>
              <a:rPr lang="en-US" dirty="0"/>
              <a:t>Patrick J. Slattery for Job ID 23771, 20-Apr-2023</a:t>
            </a:r>
          </a:p>
        </p:txBody>
      </p:sp>
    </p:spTree>
    <p:extLst>
      <p:ext uri="{BB962C8B-B14F-4D97-AF65-F5344CB8AC3E}">
        <p14:creationId xmlns:p14="http://schemas.microsoft.com/office/powerpoint/2010/main" val="2349821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AD7F1E-67A0-9C49-D190-C82331458A03}"/>
              </a:ext>
            </a:extLst>
          </p:cNvPr>
          <p:cNvSpPr>
            <a:spLocks noGrp="1"/>
          </p:cNvSpPr>
          <p:nvPr>
            <p:ph type="title"/>
          </p:nvPr>
        </p:nvSpPr>
        <p:spPr>
          <a:xfrm>
            <a:off x="934872" y="1901536"/>
            <a:ext cx="3388419" cy="3641706"/>
          </a:xfrm>
        </p:spPr>
        <p:txBody>
          <a:bodyPr>
            <a:normAutofit/>
          </a:bodyPr>
          <a:lstStyle/>
          <a:p>
            <a:r>
              <a:rPr lang="en-US" sz="3600" dirty="0">
                <a:solidFill>
                  <a:srgbClr val="FFFFFF"/>
                </a:solidFill>
              </a:rPr>
              <a:t>Let’s work with Folium in Python using a Colab notebook.</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391CD17-FEF6-8F34-C69C-533BFDCE2A46}"/>
              </a:ext>
            </a:extLst>
          </p:cNvPr>
          <p:cNvSpPr>
            <a:spLocks noGrp="1"/>
          </p:cNvSpPr>
          <p:nvPr>
            <p:ph idx="1"/>
          </p:nvPr>
        </p:nvSpPr>
        <p:spPr>
          <a:xfrm>
            <a:off x="4934934" y="3179618"/>
            <a:ext cx="6505226" cy="2874629"/>
          </a:xfrm>
        </p:spPr>
        <p:txBody>
          <a:bodyPr anchor="ctr">
            <a:normAutofit/>
          </a:bodyPr>
          <a:lstStyle/>
          <a:p>
            <a:r>
              <a:rPr lang="en-US" sz="3600" dirty="0">
                <a:solidFill>
                  <a:srgbClr val="FEFFFF"/>
                </a:solidFill>
              </a:rPr>
              <a:t>Follow along with your copy of the notebook or use this link: </a:t>
            </a:r>
            <a:r>
              <a:rPr lang="en-US" b="1" dirty="0">
                <a:solidFill>
                  <a:srgbClr val="FEFFFF"/>
                </a:solidFill>
              </a:rPr>
              <a:t>https://bit.ly/is_lecture_presentation</a:t>
            </a:r>
            <a:endParaRPr lang="en-US" sz="3600" b="1" dirty="0">
              <a:solidFill>
                <a:srgbClr val="FEFFFF"/>
              </a:solidFill>
            </a:endParaRPr>
          </a:p>
        </p:txBody>
      </p:sp>
      <p:sp>
        <p:nvSpPr>
          <p:cNvPr id="6" name="Date Placeholder 3">
            <a:extLst>
              <a:ext uri="{FF2B5EF4-FFF2-40B4-BE49-F238E27FC236}">
                <a16:creationId xmlns:a16="http://schemas.microsoft.com/office/drawing/2014/main" id="{F63162FB-7830-A461-194A-6E42E79CA477}"/>
              </a:ext>
            </a:extLst>
          </p:cNvPr>
          <p:cNvSpPr txBox="1">
            <a:spLocks/>
          </p:cNvSpPr>
          <p:nvPr/>
        </p:nvSpPr>
        <p:spPr>
          <a:xfrm>
            <a:off x="838200" y="6458861"/>
            <a:ext cx="1062789"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03E606-629D-4133-AA4E-5176562AA467}" type="datetimeFigureOut">
              <a:rPr lang="en-US" smtClean="0"/>
              <a:pPr/>
              <a:t>4/19/2023</a:t>
            </a:fld>
            <a:endParaRPr lang="en-US" dirty="0"/>
          </a:p>
        </p:txBody>
      </p:sp>
      <p:sp>
        <p:nvSpPr>
          <p:cNvPr id="7" name="Slide Number Placeholder 5">
            <a:extLst>
              <a:ext uri="{FF2B5EF4-FFF2-40B4-BE49-F238E27FC236}">
                <a16:creationId xmlns:a16="http://schemas.microsoft.com/office/drawing/2014/main" id="{D94A363D-A593-9BB8-D9E1-C50393C21655}"/>
              </a:ext>
            </a:extLst>
          </p:cNvPr>
          <p:cNvSpPr txBox="1">
            <a:spLocks/>
          </p:cNvSpPr>
          <p:nvPr/>
        </p:nvSpPr>
        <p:spPr>
          <a:xfrm>
            <a:off x="4724400" y="6458861"/>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7ED70B-F09B-4F02-81C4-3184A1FD931F}" type="slidenum">
              <a:rPr lang="en-US" smtClean="0"/>
              <a:pPr/>
              <a:t>15</a:t>
            </a:fld>
            <a:endParaRPr lang="en-US" dirty="0"/>
          </a:p>
        </p:txBody>
      </p:sp>
      <p:sp>
        <p:nvSpPr>
          <p:cNvPr id="9" name="TextBox 8">
            <a:extLst>
              <a:ext uri="{FF2B5EF4-FFF2-40B4-BE49-F238E27FC236}">
                <a16:creationId xmlns:a16="http://schemas.microsoft.com/office/drawing/2014/main" id="{AD4E1107-5A2C-6AAE-890E-DF9F7EDAD66B}"/>
              </a:ext>
            </a:extLst>
          </p:cNvPr>
          <p:cNvSpPr txBox="1"/>
          <p:nvPr/>
        </p:nvSpPr>
        <p:spPr>
          <a:xfrm>
            <a:off x="9304720" y="6514465"/>
            <a:ext cx="2074607" cy="246221"/>
          </a:xfrm>
          <a:prstGeom prst="rect">
            <a:avLst/>
          </a:prstGeom>
          <a:noFill/>
        </p:spPr>
        <p:txBody>
          <a:bodyPr wrap="none" rtlCol="0">
            <a:spAutoFit/>
          </a:bodyPr>
          <a:lstStyle/>
          <a:p>
            <a:r>
              <a:rPr lang="en-US" sz="1000" dirty="0">
                <a:solidFill>
                  <a:schemeClr val="bg1">
                    <a:lumMod val="65000"/>
                  </a:schemeClr>
                </a:solidFill>
                <a:latin typeface="Arial Narrow" panose="020B0606020202030204" pitchFamily="34" charset="0"/>
              </a:rPr>
              <a:t>IS Lecture Presentation for Job ID 23771</a:t>
            </a:r>
          </a:p>
        </p:txBody>
      </p:sp>
      <p:sp>
        <p:nvSpPr>
          <p:cNvPr id="11" name="TextBox 10">
            <a:extLst>
              <a:ext uri="{FF2B5EF4-FFF2-40B4-BE49-F238E27FC236}">
                <a16:creationId xmlns:a16="http://schemas.microsoft.com/office/drawing/2014/main" id="{40D4D3FB-D350-75D9-2383-1ADEF511A974}"/>
              </a:ext>
            </a:extLst>
          </p:cNvPr>
          <p:cNvSpPr txBox="1"/>
          <p:nvPr/>
        </p:nvSpPr>
        <p:spPr>
          <a:xfrm>
            <a:off x="2076203" y="6514465"/>
            <a:ext cx="2204450" cy="253916"/>
          </a:xfrm>
          <a:prstGeom prst="rect">
            <a:avLst/>
          </a:prstGeom>
          <a:noFill/>
        </p:spPr>
        <p:txBody>
          <a:bodyPr wrap="none" rtlCol="0">
            <a:spAutoFit/>
          </a:bodyPr>
          <a:lstStyle/>
          <a:p>
            <a:r>
              <a:rPr lang="en-US" sz="1050" dirty="0">
                <a:solidFill>
                  <a:schemeClr val="bg1">
                    <a:lumMod val="65000"/>
                  </a:schemeClr>
                </a:solidFill>
                <a:latin typeface="Arial Narrow" panose="020B0606020202030204" pitchFamily="34" charset="0"/>
              </a:rPr>
              <a:t>© 2018 – 2023, Professor Patrick Slattery</a:t>
            </a:r>
          </a:p>
        </p:txBody>
      </p:sp>
      <p:pic>
        <p:nvPicPr>
          <p:cNvPr id="13" name="Picture 2">
            <a:extLst>
              <a:ext uri="{FF2B5EF4-FFF2-40B4-BE49-F238E27FC236}">
                <a16:creationId xmlns:a16="http://schemas.microsoft.com/office/drawing/2014/main" id="{DA10CCCB-35BF-DA55-BFF9-BD79FB539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0794491" y="189424"/>
            <a:ext cx="1169673" cy="61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84CE03E4-77DB-8876-580E-80AF82CCAC9E}"/>
              </a:ext>
            </a:extLst>
          </p:cNvPr>
          <p:cNvSpPr txBox="1"/>
          <p:nvPr/>
        </p:nvSpPr>
        <p:spPr>
          <a:xfrm>
            <a:off x="634621" y="216769"/>
            <a:ext cx="9840001" cy="338554"/>
          </a:xfrm>
          <a:prstGeom prst="rect">
            <a:avLst/>
          </a:prstGeom>
          <a:noFill/>
        </p:spPr>
        <p:txBody>
          <a:bodyPr wrap="none" rtlCol="0">
            <a:spAutoFit/>
          </a:bodyPr>
          <a:lstStyle/>
          <a:p>
            <a:r>
              <a:rPr lang="en-US" sz="1600" i="1" dirty="0"/>
              <a:t>This lesson works with an accompanying Jupyter notebook on Google Colab at https://bit.ly/is_lecture_presentation</a:t>
            </a:r>
          </a:p>
        </p:txBody>
      </p:sp>
    </p:spTree>
    <p:extLst>
      <p:ext uri="{BB962C8B-B14F-4D97-AF65-F5344CB8AC3E}">
        <p14:creationId xmlns:p14="http://schemas.microsoft.com/office/powerpoint/2010/main" val="581375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2FEAA-0E8B-4083-AA64-7ED8BC1E6632}"/>
              </a:ext>
            </a:extLst>
          </p:cNvPr>
          <p:cNvSpPr>
            <a:spLocks noGrp="1"/>
          </p:cNvSpPr>
          <p:nvPr>
            <p:ph type="title"/>
          </p:nvPr>
        </p:nvSpPr>
        <p:spPr/>
        <p:txBody>
          <a:bodyPr/>
          <a:lstStyle/>
          <a:p>
            <a:r>
              <a:rPr lang="en-US" dirty="0"/>
              <a:t>Agenda</a:t>
            </a:r>
          </a:p>
        </p:txBody>
      </p:sp>
      <p:graphicFrame>
        <p:nvGraphicFramePr>
          <p:cNvPr id="8" name="Content Placeholder 7">
            <a:extLst>
              <a:ext uri="{FF2B5EF4-FFF2-40B4-BE49-F238E27FC236}">
                <a16:creationId xmlns:a16="http://schemas.microsoft.com/office/drawing/2014/main" id="{64E5BBD4-5B7C-435F-92E2-6DAF95C395CC}"/>
              </a:ext>
            </a:extLst>
          </p:cNvPr>
          <p:cNvGraphicFramePr>
            <a:graphicFrameLocks noGrp="1"/>
          </p:cNvGraphicFramePr>
          <p:nvPr>
            <p:ph idx="1"/>
            <p:extLst>
              <p:ext uri="{D42A27DB-BD31-4B8C-83A1-F6EECF244321}">
                <p14:modId xmlns:p14="http://schemas.microsoft.com/office/powerpoint/2010/main" val="1654939850"/>
              </p:ext>
            </p:extLst>
          </p:nvPr>
        </p:nvGraphicFramePr>
        <p:xfrm>
          <a:off x="838200" y="1540640"/>
          <a:ext cx="10515600" cy="2852928"/>
        </p:xfrm>
        <a:graphic>
          <a:graphicData uri="http://schemas.openxmlformats.org/drawingml/2006/table">
            <a:tbl>
              <a:tblPr bandRow="1">
                <a:tableStyleId>{9DCAF9ED-07DC-4A11-8D7F-57B35C25682E}</a:tableStyleId>
              </a:tblPr>
              <a:tblGrid>
                <a:gridCol w="8044543">
                  <a:extLst>
                    <a:ext uri="{9D8B030D-6E8A-4147-A177-3AD203B41FA5}">
                      <a16:colId xmlns:a16="http://schemas.microsoft.com/office/drawing/2014/main" val="959509799"/>
                    </a:ext>
                  </a:extLst>
                </a:gridCol>
                <a:gridCol w="2471057">
                  <a:extLst>
                    <a:ext uri="{9D8B030D-6E8A-4147-A177-3AD203B41FA5}">
                      <a16:colId xmlns:a16="http://schemas.microsoft.com/office/drawing/2014/main" val="1479097594"/>
                    </a:ext>
                  </a:extLst>
                </a:gridCol>
              </a:tblGrid>
              <a:tr h="372462">
                <a:tc>
                  <a:txBody>
                    <a:bodyPr/>
                    <a:lstStyle/>
                    <a:p>
                      <a:pPr marL="228600" marR="0" lvl="0" indent="-22860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Zoom Notice, Introduction and, and Configuration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bg1">
                              <a:lumMod val="65000"/>
                            </a:schemeClr>
                          </a:solidFill>
                        </a:rPr>
                        <a:t>completed</a:t>
                      </a:r>
                    </a:p>
                  </a:txBody>
                  <a:tcPr/>
                </a:tc>
                <a:extLst>
                  <a:ext uri="{0D108BD9-81ED-4DB2-BD59-A6C34878D82A}">
                    <a16:rowId xmlns:a16="http://schemas.microsoft.com/office/drawing/2014/main" val="3879338170"/>
                  </a:ext>
                </a:extLst>
              </a:tr>
              <a:tr h="372462">
                <a:tc>
                  <a:txBody>
                    <a:bodyPr/>
                    <a:lstStyle/>
                    <a:p>
                      <a:pPr marL="228600" marR="0" lvl="0" indent="-22860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Create a Basic Map in Folium</a:t>
                      </a:r>
                      <a:r>
                        <a:rPr kumimoji="0" lang="en-US" sz="2800" b="0" i="1" u="none" strike="noStrike" kern="1200" cap="none" spc="0" normalizeH="0" baseline="0" noProof="0" dirty="0">
                          <a:ln>
                            <a:noFill/>
                          </a:ln>
                          <a:solidFill>
                            <a:prstClr val="black"/>
                          </a:solidFill>
                          <a:effectLst/>
                          <a:uLnTx/>
                          <a:uFillTx/>
                          <a:latin typeface="+mn-lt"/>
                          <a:ea typeface="+mn-ea"/>
                          <a:cs typeface="+mn-cs"/>
                        </a:rPr>
                        <a:t>: San José feria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bg1">
                              <a:lumMod val="65000"/>
                            </a:schemeClr>
                          </a:solidFill>
                        </a:rPr>
                        <a:t>completed</a:t>
                      </a:r>
                      <a:endParaRPr lang="en-US" sz="2400" dirty="0"/>
                    </a:p>
                  </a:txBody>
                  <a:tcPr/>
                </a:tc>
                <a:extLst>
                  <a:ext uri="{0D108BD9-81ED-4DB2-BD59-A6C34878D82A}">
                    <a16:rowId xmlns:a16="http://schemas.microsoft.com/office/drawing/2014/main" val="2046250546"/>
                  </a:ext>
                </a:extLst>
              </a:tr>
              <a:tr h="372462">
                <a:tc>
                  <a:txBody>
                    <a:bodyPr/>
                    <a:lstStyle/>
                    <a:p>
                      <a:pPr marL="228600" marR="0" lvl="0" indent="-22860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Markers in Folium</a:t>
                      </a:r>
                      <a:r>
                        <a:rPr kumimoji="0" lang="en-US" sz="2800" b="0" i="1" u="none" strike="noStrike" kern="1200" cap="none" spc="0" normalizeH="0" baseline="0" noProof="0" dirty="0">
                          <a:ln>
                            <a:noFill/>
                          </a:ln>
                          <a:solidFill>
                            <a:prstClr val="black"/>
                          </a:solidFill>
                          <a:effectLst/>
                          <a:uLnTx/>
                          <a:uFillTx/>
                          <a:latin typeface="+mn-lt"/>
                          <a:ea typeface="+mn-ea"/>
                          <a:cs typeface="+mn-cs"/>
                        </a:rPr>
                        <a:t>: San José feria</a:t>
                      </a:r>
                      <a:endParaRPr kumimoji="0" lang="en-US" sz="28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bg1">
                              <a:lumMod val="65000"/>
                            </a:schemeClr>
                          </a:solidFill>
                        </a:rPr>
                        <a:t>completed</a:t>
                      </a:r>
                      <a:endParaRPr lang="en-US" sz="2400" dirty="0"/>
                    </a:p>
                  </a:txBody>
                  <a:tcPr/>
                </a:tc>
                <a:extLst>
                  <a:ext uri="{0D108BD9-81ED-4DB2-BD59-A6C34878D82A}">
                    <a16:rowId xmlns:a16="http://schemas.microsoft.com/office/drawing/2014/main" val="3285472535"/>
                  </a:ext>
                </a:extLst>
              </a:tr>
              <a:tr h="372462">
                <a:tc>
                  <a:txBody>
                    <a:bodyPr/>
                    <a:lstStyle/>
                    <a:p>
                      <a:pPr marL="228600" marR="0" lvl="0" indent="-22860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Some Fun with IFrame Markers</a:t>
                      </a:r>
                      <a:r>
                        <a:rPr kumimoji="0" lang="en-US" sz="2800" b="0" i="1" u="none" strike="noStrike" kern="1200" cap="none" spc="0" normalizeH="0" baseline="0" noProof="0" dirty="0">
                          <a:ln>
                            <a:noFill/>
                          </a:ln>
                          <a:solidFill>
                            <a:prstClr val="black"/>
                          </a:solidFill>
                          <a:effectLst/>
                          <a:uLnTx/>
                          <a:uFillTx/>
                          <a:latin typeface="+mn-lt"/>
                          <a:ea typeface="+mn-ea"/>
                          <a:cs typeface="+mn-cs"/>
                        </a:rPr>
                        <a:t>: San José feria</a:t>
                      </a:r>
                      <a:endParaRPr kumimoji="0" lang="en-US" sz="28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algn="ctr"/>
                      <a:r>
                        <a:rPr lang="en-US" sz="2400" b="0" dirty="0">
                          <a:solidFill>
                            <a:schemeClr val="bg1">
                              <a:lumMod val="65000"/>
                            </a:schemeClr>
                          </a:solidFill>
                        </a:rPr>
                        <a:t>completed</a:t>
                      </a:r>
                      <a:endParaRPr lang="en-US" sz="2400" dirty="0"/>
                    </a:p>
                  </a:txBody>
                  <a:tcPr/>
                </a:tc>
                <a:extLst>
                  <a:ext uri="{0D108BD9-81ED-4DB2-BD59-A6C34878D82A}">
                    <a16:rowId xmlns:a16="http://schemas.microsoft.com/office/drawing/2014/main" val="3113097844"/>
                  </a:ext>
                </a:extLst>
              </a:tr>
              <a:tr h="372462">
                <a:tc>
                  <a:txBody>
                    <a:bodyPr/>
                    <a:lstStyle/>
                    <a:p>
                      <a:pPr marL="228600" marR="0" lvl="0" indent="-22860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Exercise</a:t>
                      </a:r>
                      <a:r>
                        <a:rPr kumimoji="0" lang="en-US" sz="2800" b="0" i="1" u="none" strike="noStrike" kern="1200" cap="none" spc="0" normalizeH="0" baseline="0" noProof="0" dirty="0">
                          <a:ln>
                            <a:noFill/>
                          </a:ln>
                          <a:solidFill>
                            <a:prstClr val="black"/>
                          </a:solidFill>
                          <a:effectLst/>
                          <a:uLnTx/>
                          <a:uFillTx/>
                          <a:latin typeface="+mn-lt"/>
                          <a:ea typeface="+mn-ea"/>
                          <a:cs typeface="+mn-cs"/>
                        </a:rPr>
                        <a:t>: Dublin Bikes</a:t>
                      </a:r>
                    </a:p>
                  </a:txBody>
                  <a:tcPr/>
                </a:tc>
                <a:tc>
                  <a:txBody>
                    <a:bodyPr/>
                    <a:lstStyle/>
                    <a:p>
                      <a:pPr algn="ctr"/>
                      <a:r>
                        <a:rPr lang="en-US" sz="2400" b="0" dirty="0">
                          <a:solidFill>
                            <a:schemeClr val="bg1">
                              <a:lumMod val="65000"/>
                            </a:schemeClr>
                          </a:solidFill>
                        </a:rPr>
                        <a:t>completed</a:t>
                      </a:r>
                      <a:endParaRPr lang="en-US" sz="2400" dirty="0"/>
                    </a:p>
                  </a:txBody>
                  <a:tcPr/>
                </a:tc>
                <a:extLst>
                  <a:ext uri="{0D108BD9-81ED-4DB2-BD59-A6C34878D82A}">
                    <a16:rowId xmlns:a16="http://schemas.microsoft.com/office/drawing/2014/main" val="175310417"/>
                  </a:ext>
                </a:extLst>
              </a:tr>
              <a:tr h="372462">
                <a:tc>
                  <a:txBody>
                    <a:bodyPr/>
                    <a:lstStyle/>
                    <a:p>
                      <a:pPr marL="228600" marR="0" lvl="0" indent="-22860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Q&amp;A and Housekeeping</a:t>
                      </a:r>
                    </a:p>
                  </a:txBody>
                  <a:tcPr/>
                </a:tc>
                <a:tc>
                  <a:txBody>
                    <a:bodyPr/>
                    <a:lstStyle/>
                    <a:p>
                      <a:pPr algn="ctr"/>
                      <a:r>
                        <a:rPr lang="en-US" sz="2400" dirty="0"/>
                        <a:t>01:15 – 01:30</a:t>
                      </a:r>
                    </a:p>
                  </a:txBody>
                  <a:tcPr/>
                </a:tc>
                <a:extLst>
                  <a:ext uri="{0D108BD9-81ED-4DB2-BD59-A6C34878D82A}">
                    <a16:rowId xmlns:a16="http://schemas.microsoft.com/office/drawing/2014/main" val="1267415888"/>
                  </a:ext>
                </a:extLst>
              </a:tr>
            </a:tbl>
          </a:graphicData>
        </a:graphic>
      </p:graphicFrame>
      <p:sp>
        <p:nvSpPr>
          <p:cNvPr id="9" name="Date Placeholder 3">
            <a:extLst>
              <a:ext uri="{FF2B5EF4-FFF2-40B4-BE49-F238E27FC236}">
                <a16:creationId xmlns:a16="http://schemas.microsoft.com/office/drawing/2014/main" id="{B145F3E2-EAD6-410F-9D5B-5F25F4BFF33F}"/>
              </a:ext>
            </a:extLst>
          </p:cNvPr>
          <p:cNvSpPr>
            <a:spLocks noGrp="1"/>
          </p:cNvSpPr>
          <p:nvPr>
            <p:ph type="dt" sz="half" idx="10"/>
          </p:nvPr>
        </p:nvSpPr>
        <p:spPr>
          <a:xfrm>
            <a:off x="838200" y="6458861"/>
            <a:ext cx="106278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03E606-629D-4133-AA4E-5176562AA467}" type="datetimeFigureOut">
              <a:rPr kumimoji="0" lang="en-US" sz="1000" b="0" i="0" u="none" strike="noStrike" kern="1200" cap="none" spc="0" normalizeH="0" baseline="0" noProof="0" smtClean="0">
                <a:ln>
                  <a:noFill/>
                </a:ln>
                <a:solidFill>
                  <a:prstClr val="black">
                    <a:tint val="75000"/>
                  </a:prstClr>
                </a:solidFill>
                <a:effectLst/>
                <a:uLnTx/>
                <a:uFillTx/>
                <a:latin typeface="Arial Narrow" panose="020B060602020203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4/19/2023</a:t>
            </a:fld>
            <a:endParaRPr kumimoji="0" lang="en-US" sz="1000"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endParaRPr>
          </a:p>
        </p:txBody>
      </p:sp>
      <p:sp>
        <p:nvSpPr>
          <p:cNvPr id="10" name="Slide Number Placeholder 5">
            <a:extLst>
              <a:ext uri="{FF2B5EF4-FFF2-40B4-BE49-F238E27FC236}">
                <a16:creationId xmlns:a16="http://schemas.microsoft.com/office/drawing/2014/main" id="{4CCA816F-C829-42F7-B858-CE3678DDE628}"/>
              </a:ext>
            </a:extLst>
          </p:cNvPr>
          <p:cNvSpPr>
            <a:spLocks noGrp="1"/>
          </p:cNvSpPr>
          <p:nvPr>
            <p:ph type="sldNum" sz="quarter" idx="12"/>
          </p:nvPr>
        </p:nvSpPr>
        <p:spPr>
          <a:xfrm>
            <a:off x="4724400" y="6458861"/>
            <a:ext cx="2743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37ED70B-F09B-4F02-81C4-3184A1FD931F}" type="slidenum">
              <a:rPr kumimoji="0" lang="en-US" sz="1400" b="1" i="0" u="none" strike="noStrike" kern="1200" cap="none" spc="0" normalizeH="0" baseline="0" noProof="0" smtClean="0">
                <a:ln>
                  <a:noFill/>
                </a:ln>
                <a:solidFill>
                  <a:prstClr val="black"/>
                </a:solidFill>
                <a:effectLst/>
                <a:uLnTx/>
                <a:uFillTx/>
                <a:latin typeface="Arial Narrow" panose="020B060602020203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1400" b="1" i="0" u="none" strike="noStrike" kern="1200" cap="none" spc="0" normalizeH="0" baseline="0" noProof="0">
              <a:ln>
                <a:noFill/>
              </a:ln>
              <a:solidFill>
                <a:prstClr val="black"/>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622418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A3A2DA-2AE8-49EA-A9EF-8044B38B274F}"/>
              </a:ext>
            </a:extLst>
          </p:cNvPr>
          <p:cNvSpPr>
            <a:spLocks noGrp="1"/>
          </p:cNvSpPr>
          <p:nvPr>
            <p:ph type="title"/>
          </p:nvPr>
        </p:nvSpPr>
        <p:spPr/>
        <p:txBody>
          <a:bodyPr/>
          <a:lstStyle/>
          <a:p>
            <a:r>
              <a:rPr lang="en-US" dirty="0"/>
              <a:t>Q&amp;A and Housekeeping</a:t>
            </a:r>
          </a:p>
        </p:txBody>
      </p:sp>
      <p:sp>
        <p:nvSpPr>
          <p:cNvPr id="6" name="Text Placeholder 5">
            <a:extLst>
              <a:ext uri="{FF2B5EF4-FFF2-40B4-BE49-F238E27FC236}">
                <a16:creationId xmlns:a16="http://schemas.microsoft.com/office/drawing/2014/main" id="{5761E171-6102-47F3-BB77-CD850FC76EEF}"/>
              </a:ext>
            </a:extLst>
          </p:cNvPr>
          <p:cNvSpPr>
            <a:spLocks noGrp="1"/>
          </p:cNvSpPr>
          <p:nvPr>
            <p:ph type="body" idx="1"/>
          </p:nvPr>
        </p:nvSpPr>
        <p:spPr/>
        <p:txBody>
          <a:bodyPr/>
          <a:lstStyle/>
          <a:p>
            <a:r>
              <a:rPr lang="en-US" dirty="0"/>
              <a:t>Patrick J. Slattery for Job ID 23771, 20-Apr-2023</a:t>
            </a:r>
          </a:p>
        </p:txBody>
      </p:sp>
    </p:spTree>
    <p:extLst>
      <p:ext uri="{BB962C8B-B14F-4D97-AF65-F5344CB8AC3E}">
        <p14:creationId xmlns:p14="http://schemas.microsoft.com/office/powerpoint/2010/main" val="2673314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4B58E6-DB2A-4D14-8134-FCC8FB513B60}"/>
              </a:ext>
            </a:extLst>
          </p:cNvPr>
          <p:cNvSpPr>
            <a:spLocks noGrp="1"/>
          </p:cNvSpPr>
          <p:nvPr>
            <p:ph type="title"/>
          </p:nvPr>
        </p:nvSpPr>
        <p:spPr/>
        <p:txBody>
          <a:bodyPr/>
          <a:lstStyle/>
          <a:p>
            <a:r>
              <a:rPr lang="en-US" dirty="0"/>
              <a:t>Housekeeping</a:t>
            </a:r>
          </a:p>
        </p:txBody>
      </p:sp>
      <p:sp>
        <p:nvSpPr>
          <p:cNvPr id="2" name="Content Placeholder 1">
            <a:extLst>
              <a:ext uri="{FF2B5EF4-FFF2-40B4-BE49-F238E27FC236}">
                <a16:creationId xmlns:a16="http://schemas.microsoft.com/office/drawing/2014/main" id="{D0BBEC35-9A9D-4ECD-A85C-11189DC0A5E0}"/>
              </a:ext>
            </a:extLst>
          </p:cNvPr>
          <p:cNvSpPr>
            <a:spLocks noGrp="1"/>
          </p:cNvSpPr>
          <p:nvPr>
            <p:ph idx="1"/>
          </p:nvPr>
        </p:nvSpPr>
        <p:spPr/>
        <p:txBody>
          <a:bodyPr/>
          <a:lstStyle/>
          <a:p>
            <a:r>
              <a:rPr lang="en-US" dirty="0"/>
              <a:t>Blackboard™ Access/Issues</a:t>
            </a:r>
          </a:p>
          <a:p>
            <a:r>
              <a:rPr lang="en-US" dirty="0"/>
              <a:t>Drops/Adds</a:t>
            </a:r>
          </a:p>
          <a:p>
            <a:r>
              <a:rPr lang="en-US" dirty="0"/>
              <a:t>Other Administrative Issues</a:t>
            </a:r>
          </a:p>
          <a:p>
            <a:r>
              <a:rPr lang="en-US" dirty="0"/>
              <a:t>Contact: </a:t>
            </a:r>
            <a:r>
              <a:rPr lang="en-US" dirty="0">
                <a:hlinkClick r:id="rId2"/>
              </a:rPr>
              <a:t>Patrick.Slattery@canopach.com</a:t>
            </a:r>
            <a:r>
              <a:rPr lang="en-US" dirty="0"/>
              <a:t> , </a:t>
            </a:r>
            <a:br>
              <a:rPr lang="en-US" dirty="0"/>
            </a:br>
            <a:r>
              <a:rPr lang="en-US" dirty="0"/>
              <a:t>or +1.347.694.7809 (w)</a:t>
            </a:r>
          </a:p>
          <a:p>
            <a:r>
              <a:rPr lang="en-US" dirty="0"/>
              <a:t>Office Hours: </a:t>
            </a:r>
          </a:p>
          <a:p>
            <a:pPr lvl="1"/>
            <a:r>
              <a:rPr lang="en-US" dirty="0"/>
              <a:t>Book office hours at: </a:t>
            </a:r>
            <a:r>
              <a:rPr lang="en-US" dirty="0">
                <a:hlinkClick r:id="rId3"/>
              </a:rPr>
              <a:t>https://calendly.com/professorpatrick/20min</a:t>
            </a:r>
            <a:r>
              <a:rPr lang="en-US" dirty="0"/>
              <a:t> </a:t>
            </a:r>
          </a:p>
          <a:p>
            <a:pPr lvl="1"/>
            <a:r>
              <a:rPr lang="en-US" dirty="0"/>
              <a:t>Remote Office – Zoom.us (Meeting: 3476947809, no password)</a:t>
            </a:r>
          </a:p>
          <a:p>
            <a:endParaRPr lang="en-US" dirty="0"/>
          </a:p>
        </p:txBody>
      </p:sp>
      <p:sp>
        <p:nvSpPr>
          <p:cNvPr id="7" name="Date Placeholder 3">
            <a:extLst>
              <a:ext uri="{FF2B5EF4-FFF2-40B4-BE49-F238E27FC236}">
                <a16:creationId xmlns:a16="http://schemas.microsoft.com/office/drawing/2014/main" id="{9915918E-8030-42BC-B574-0B621293723D}"/>
              </a:ext>
            </a:extLst>
          </p:cNvPr>
          <p:cNvSpPr>
            <a:spLocks noGrp="1"/>
          </p:cNvSpPr>
          <p:nvPr>
            <p:ph type="dt" sz="half" idx="10"/>
          </p:nvPr>
        </p:nvSpPr>
        <p:spPr/>
        <p:txBody>
          <a:bodyPr/>
          <a:lstStyle/>
          <a:p>
            <a:fld id="{8203E606-629D-4133-AA4E-5176562AA467}" type="datetimeFigureOut">
              <a:rPr lang="en-US" smtClean="0"/>
              <a:t>4/19/2023</a:t>
            </a:fld>
            <a:endParaRPr lang="en-US"/>
          </a:p>
        </p:txBody>
      </p:sp>
      <p:sp>
        <p:nvSpPr>
          <p:cNvPr id="8" name="Slide Number Placeholder 5">
            <a:extLst>
              <a:ext uri="{FF2B5EF4-FFF2-40B4-BE49-F238E27FC236}">
                <a16:creationId xmlns:a16="http://schemas.microsoft.com/office/drawing/2014/main" id="{91AC0352-B9A1-4C91-8A93-81DCCB52D275}"/>
              </a:ext>
            </a:extLst>
          </p:cNvPr>
          <p:cNvSpPr>
            <a:spLocks noGrp="1"/>
          </p:cNvSpPr>
          <p:nvPr>
            <p:ph type="sldNum" sz="quarter" idx="12"/>
          </p:nvPr>
        </p:nvSpPr>
        <p:spPr/>
        <p:txBody>
          <a:bodyPr/>
          <a:lstStyle/>
          <a:p>
            <a:fld id="{637ED70B-F09B-4F02-81C4-3184A1FD931F}" type="slidenum">
              <a:rPr lang="en-US" smtClean="0"/>
              <a:t>18</a:t>
            </a:fld>
            <a:endParaRPr lang="en-US"/>
          </a:p>
        </p:txBody>
      </p:sp>
    </p:spTree>
    <p:extLst>
      <p:ext uri="{BB962C8B-B14F-4D97-AF65-F5344CB8AC3E}">
        <p14:creationId xmlns:p14="http://schemas.microsoft.com/office/powerpoint/2010/main" val="333481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4B58E6-DB2A-4D14-8134-FCC8FB513B60}"/>
              </a:ext>
            </a:extLst>
          </p:cNvPr>
          <p:cNvSpPr>
            <a:spLocks noGrp="1"/>
          </p:cNvSpPr>
          <p:nvPr>
            <p:ph type="title"/>
          </p:nvPr>
        </p:nvSpPr>
        <p:spPr/>
        <p:txBody>
          <a:bodyPr/>
          <a:lstStyle/>
          <a:p>
            <a:r>
              <a:rPr lang="en-US" dirty="0"/>
              <a:t>Next Steps</a:t>
            </a:r>
          </a:p>
        </p:txBody>
      </p:sp>
      <p:sp>
        <p:nvSpPr>
          <p:cNvPr id="2" name="Content Placeholder 1">
            <a:extLst>
              <a:ext uri="{FF2B5EF4-FFF2-40B4-BE49-F238E27FC236}">
                <a16:creationId xmlns:a16="http://schemas.microsoft.com/office/drawing/2014/main" id="{D0BBEC35-9A9D-4ECD-A85C-11189DC0A5E0}"/>
              </a:ext>
            </a:extLst>
          </p:cNvPr>
          <p:cNvSpPr>
            <a:spLocks noGrp="1"/>
          </p:cNvSpPr>
          <p:nvPr>
            <p:ph idx="1"/>
          </p:nvPr>
        </p:nvSpPr>
        <p:spPr/>
        <p:txBody>
          <a:bodyPr>
            <a:normAutofit/>
          </a:bodyPr>
          <a:lstStyle/>
          <a:p>
            <a:r>
              <a:rPr lang="en-US" dirty="0"/>
              <a:t>Next Class on DD-Mmm-2023 (Day) is </a:t>
            </a:r>
            <a:r>
              <a:rPr lang="en-US" b="1" dirty="0"/>
              <a:t>On Blackboard</a:t>
            </a:r>
          </a:p>
          <a:p>
            <a:pPr lvl="1"/>
            <a:r>
              <a:rPr lang="en-US" b="1" dirty="0"/>
              <a:t>We will continue working with mapping in Python</a:t>
            </a:r>
          </a:p>
          <a:p>
            <a:r>
              <a:rPr lang="en-US" dirty="0"/>
              <a:t>Practice with your own version of Python:</a:t>
            </a:r>
          </a:p>
          <a:p>
            <a:pPr marL="457200" lvl="1" indent="0">
              <a:buNone/>
            </a:pPr>
            <a:r>
              <a:rPr lang="en-US" b="1" dirty="0"/>
              <a:t>In the Cloud with Google Colab:</a:t>
            </a:r>
          </a:p>
          <a:p>
            <a:pPr marL="457200" lvl="1" indent="0">
              <a:buNone/>
            </a:pPr>
            <a:r>
              <a:rPr lang="en-US" dirty="0">
                <a:hlinkClick r:id="rId2"/>
              </a:rPr>
              <a:t>https://colab.research.google.com</a:t>
            </a:r>
            <a:r>
              <a:rPr lang="en-US" dirty="0"/>
              <a:t> </a:t>
            </a:r>
          </a:p>
          <a:p>
            <a:r>
              <a:rPr lang="en-US" dirty="0"/>
              <a:t>See you next class!</a:t>
            </a:r>
          </a:p>
        </p:txBody>
      </p:sp>
      <p:sp>
        <p:nvSpPr>
          <p:cNvPr id="7" name="Date Placeholder 3">
            <a:extLst>
              <a:ext uri="{FF2B5EF4-FFF2-40B4-BE49-F238E27FC236}">
                <a16:creationId xmlns:a16="http://schemas.microsoft.com/office/drawing/2014/main" id="{9915918E-8030-42BC-B574-0B621293723D}"/>
              </a:ext>
            </a:extLst>
          </p:cNvPr>
          <p:cNvSpPr>
            <a:spLocks noGrp="1"/>
          </p:cNvSpPr>
          <p:nvPr>
            <p:ph type="dt" sz="half" idx="10"/>
          </p:nvPr>
        </p:nvSpPr>
        <p:spPr/>
        <p:txBody>
          <a:bodyPr/>
          <a:lstStyle/>
          <a:p>
            <a:fld id="{8203E606-629D-4133-AA4E-5176562AA467}" type="datetimeFigureOut">
              <a:rPr lang="en-US" smtClean="0"/>
              <a:t>4/19/2023</a:t>
            </a:fld>
            <a:endParaRPr lang="en-US"/>
          </a:p>
        </p:txBody>
      </p:sp>
      <p:sp>
        <p:nvSpPr>
          <p:cNvPr id="8" name="Slide Number Placeholder 5">
            <a:extLst>
              <a:ext uri="{FF2B5EF4-FFF2-40B4-BE49-F238E27FC236}">
                <a16:creationId xmlns:a16="http://schemas.microsoft.com/office/drawing/2014/main" id="{91AC0352-B9A1-4C91-8A93-81DCCB52D275}"/>
              </a:ext>
            </a:extLst>
          </p:cNvPr>
          <p:cNvSpPr>
            <a:spLocks noGrp="1"/>
          </p:cNvSpPr>
          <p:nvPr>
            <p:ph type="sldNum" sz="quarter" idx="12"/>
          </p:nvPr>
        </p:nvSpPr>
        <p:spPr/>
        <p:txBody>
          <a:bodyPr/>
          <a:lstStyle/>
          <a:p>
            <a:fld id="{637ED70B-F09B-4F02-81C4-3184A1FD931F}" type="slidenum">
              <a:rPr lang="en-US" smtClean="0"/>
              <a:t>19</a:t>
            </a:fld>
            <a:endParaRPr lang="en-US"/>
          </a:p>
        </p:txBody>
      </p:sp>
    </p:spTree>
    <p:extLst>
      <p:ext uri="{BB962C8B-B14F-4D97-AF65-F5344CB8AC3E}">
        <p14:creationId xmlns:p14="http://schemas.microsoft.com/office/powerpoint/2010/main" val="395766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891702E-A9A2-36E9-4482-4646829009D1}"/>
              </a:ext>
            </a:extLst>
          </p:cNvPr>
          <p:cNvSpPr>
            <a:spLocks noGrp="1"/>
          </p:cNvSpPr>
          <p:nvPr>
            <p:ph type="title"/>
          </p:nvPr>
        </p:nvSpPr>
        <p:spPr>
          <a:xfrm>
            <a:off x="4584182" y="1509887"/>
            <a:ext cx="6894576" cy="3566160"/>
          </a:xfrm>
        </p:spPr>
        <p:txBody>
          <a:bodyPr vert="horz" lIns="91440" tIns="45720" rIns="91440" bIns="45720" rtlCol="0" anchor="b">
            <a:normAutofit/>
          </a:bodyPr>
          <a:lstStyle/>
          <a:p>
            <a:pPr marL="173038" indent="-173038"/>
            <a:r>
              <a:rPr lang="en-US" sz="3100" dirty="0"/>
              <a:t>“I'd go to the farmers' market in Santa Barbara, and I'd put out my guitar case, and I'd test out these little ditty songs that I would write, and I would get a couple of avocados, a bag of pistachios, and, like, fifteen bucks. </a:t>
            </a:r>
            <a:br>
              <a:rPr lang="en-US" sz="3100" dirty="0"/>
            </a:br>
            <a:br>
              <a:rPr lang="en-US" sz="3100" dirty="0"/>
            </a:br>
            <a:r>
              <a:rPr lang="en-US" sz="3100" dirty="0"/>
              <a:t>That was a lot of money for me.”</a:t>
            </a:r>
          </a:p>
        </p:txBody>
      </p:sp>
      <p:sp>
        <p:nvSpPr>
          <p:cNvPr id="5" name="Text Placeholder 4">
            <a:extLst>
              <a:ext uri="{FF2B5EF4-FFF2-40B4-BE49-F238E27FC236}">
                <a16:creationId xmlns:a16="http://schemas.microsoft.com/office/drawing/2014/main" id="{DBE99F19-5565-DBFC-34C4-A5FCB7C978A6}"/>
              </a:ext>
            </a:extLst>
          </p:cNvPr>
          <p:cNvSpPr>
            <a:spLocks noGrp="1"/>
          </p:cNvSpPr>
          <p:nvPr>
            <p:ph type="body" idx="1"/>
          </p:nvPr>
        </p:nvSpPr>
        <p:spPr>
          <a:xfrm>
            <a:off x="4654296" y="5466080"/>
            <a:ext cx="6894576" cy="742696"/>
          </a:xfrm>
        </p:spPr>
        <p:txBody>
          <a:bodyPr vert="horz" lIns="91440" tIns="45720" rIns="91440" bIns="45720" rtlCol="0">
            <a:normAutofit/>
          </a:bodyPr>
          <a:lstStyle/>
          <a:p>
            <a:pPr algn="r"/>
            <a:r>
              <a:rPr lang="en-US" dirty="0">
                <a:solidFill>
                  <a:schemeClr val="tx1"/>
                </a:solidFill>
              </a:rPr>
              <a:t> ― Katy Perry</a:t>
            </a:r>
          </a:p>
        </p:txBody>
      </p:sp>
      <p:pic>
        <p:nvPicPr>
          <p:cNvPr id="7" name="Picture 6" descr="Background pattern&#10;&#10;Description automatically generated">
            <a:extLst>
              <a:ext uri="{FF2B5EF4-FFF2-40B4-BE49-F238E27FC236}">
                <a16:creationId xmlns:a16="http://schemas.microsoft.com/office/drawing/2014/main" id="{049E1DA7-79BD-35C5-2946-10631D9E99DD}"/>
              </a:ext>
            </a:extLst>
          </p:cNvPr>
          <p:cNvPicPr>
            <a:picLocks noChangeAspect="1"/>
          </p:cNvPicPr>
          <p:nvPr/>
        </p:nvPicPr>
        <p:blipFill rotWithShape="1">
          <a:blip r:embed="rId2"/>
          <a:srcRect l="30621" r="27748"/>
          <a:stretch/>
        </p:blipFill>
        <p:spPr>
          <a:xfrm>
            <a:off x="20" y="10"/>
            <a:ext cx="4049786" cy="6857990"/>
          </a:xfrm>
          <a:custGeom>
            <a:avLst/>
            <a:gdLst/>
            <a:ahLst/>
            <a:cxnLst/>
            <a:rect l="l" t="t" r="r" b="b"/>
            <a:pathLst>
              <a:path w="4049806" h="6858000">
                <a:moveTo>
                  <a:pt x="0" y="0"/>
                </a:moveTo>
                <a:lnTo>
                  <a:pt x="4018525" y="0"/>
                </a:lnTo>
                <a:lnTo>
                  <a:pt x="4019816" y="10931"/>
                </a:lnTo>
                <a:cubicBezTo>
                  <a:pt x="4034945" y="94836"/>
                  <a:pt x="4032275" y="179884"/>
                  <a:pt x="4036343" y="264297"/>
                </a:cubicBezTo>
                <a:cubicBezTo>
                  <a:pt x="4041301" y="367652"/>
                  <a:pt x="4035072" y="471135"/>
                  <a:pt x="4032911" y="574617"/>
                </a:cubicBezTo>
                <a:cubicBezTo>
                  <a:pt x="4031004" y="662717"/>
                  <a:pt x="4022232" y="750690"/>
                  <a:pt x="4025029" y="838916"/>
                </a:cubicBezTo>
                <a:cubicBezTo>
                  <a:pt x="4025029" y="841968"/>
                  <a:pt x="4025029" y="845019"/>
                  <a:pt x="4025029" y="848070"/>
                </a:cubicBezTo>
                <a:cubicBezTo>
                  <a:pt x="4017020" y="945068"/>
                  <a:pt x="4017020" y="1042576"/>
                  <a:pt x="4025029" y="1139574"/>
                </a:cubicBezTo>
                <a:cubicBezTo>
                  <a:pt x="4027609" y="1179950"/>
                  <a:pt x="4026885" y="1220466"/>
                  <a:pt x="4022868" y="1260728"/>
                </a:cubicBezTo>
                <a:cubicBezTo>
                  <a:pt x="4019054" y="1311960"/>
                  <a:pt x="4006849" y="1364083"/>
                  <a:pt x="4015621" y="1414934"/>
                </a:cubicBezTo>
                <a:cubicBezTo>
                  <a:pt x="4021367" y="1456784"/>
                  <a:pt x="4024558" y="1498940"/>
                  <a:pt x="4025156" y="1541172"/>
                </a:cubicBezTo>
                <a:cubicBezTo>
                  <a:pt x="4029478" y="1635755"/>
                  <a:pt x="4025283" y="1730847"/>
                  <a:pt x="4023757" y="1825685"/>
                </a:cubicBezTo>
                <a:cubicBezTo>
                  <a:pt x="4021850" y="1936286"/>
                  <a:pt x="4024647" y="2046634"/>
                  <a:pt x="4015748" y="2157235"/>
                </a:cubicBezTo>
                <a:cubicBezTo>
                  <a:pt x="4010790" y="2246581"/>
                  <a:pt x="4010790" y="2336130"/>
                  <a:pt x="4015748" y="2425476"/>
                </a:cubicBezTo>
                <a:cubicBezTo>
                  <a:pt x="4018164" y="2507473"/>
                  <a:pt x="4030495" y="2588454"/>
                  <a:pt x="4028461" y="2671214"/>
                </a:cubicBezTo>
                <a:cubicBezTo>
                  <a:pt x="4026046" y="2767832"/>
                  <a:pt x="4014604" y="2863940"/>
                  <a:pt x="4018164" y="2960685"/>
                </a:cubicBezTo>
                <a:cubicBezTo>
                  <a:pt x="4019816" y="3006832"/>
                  <a:pt x="4019944" y="3052980"/>
                  <a:pt x="4020961" y="3099127"/>
                </a:cubicBezTo>
                <a:cubicBezTo>
                  <a:pt x="4021978" y="3154682"/>
                  <a:pt x="4032021" y="3210110"/>
                  <a:pt x="4026427" y="3265665"/>
                </a:cubicBezTo>
                <a:cubicBezTo>
                  <a:pt x="4017147" y="3358087"/>
                  <a:pt x="3993120" y="3448857"/>
                  <a:pt x="4008121" y="3543567"/>
                </a:cubicBezTo>
                <a:cubicBezTo>
                  <a:pt x="4016384" y="3595690"/>
                  <a:pt x="4025791" y="3647940"/>
                  <a:pt x="4030495" y="3700571"/>
                </a:cubicBezTo>
                <a:cubicBezTo>
                  <a:pt x="4034690" y="3747608"/>
                  <a:pt x="4045369" y="3795408"/>
                  <a:pt x="4037233" y="3842191"/>
                </a:cubicBezTo>
                <a:cubicBezTo>
                  <a:pt x="4030368" y="3882237"/>
                  <a:pt x="4034055" y="3922282"/>
                  <a:pt x="4028715" y="3962327"/>
                </a:cubicBezTo>
                <a:cubicBezTo>
                  <a:pt x="4021723" y="4014831"/>
                  <a:pt x="4017910" y="4068352"/>
                  <a:pt x="4012697" y="4121111"/>
                </a:cubicBezTo>
                <a:cubicBezTo>
                  <a:pt x="4007866" y="4169038"/>
                  <a:pt x="4004307" y="4216838"/>
                  <a:pt x="4017020" y="4261841"/>
                </a:cubicBezTo>
                <a:cubicBezTo>
                  <a:pt x="4048039" y="4375112"/>
                  <a:pt x="4031004" y="4487748"/>
                  <a:pt x="4019308" y="4600257"/>
                </a:cubicBezTo>
                <a:cubicBezTo>
                  <a:pt x="4013587" y="4655049"/>
                  <a:pt x="4005197" y="4712765"/>
                  <a:pt x="4017910" y="4762853"/>
                </a:cubicBezTo>
                <a:cubicBezTo>
                  <a:pt x="4041428" y="4851716"/>
                  <a:pt x="4022995" y="4936764"/>
                  <a:pt x="4012824" y="5021432"/>
                </a:cubicBezTo>
                <a:cubicBezTo>
                  <a:pt x="4002654" y="5106099"/>
                  <a:pt x="4000239" y="5189495"/>
                  <a:pt x="4018037" y="5272637"/>
                </a:cubicBezTo>
                <a:cubicBezTo>
                  <a:pt x="4030495" y="5331116"/>
                  <a:pt x="4030495" y="5390612"/>
                  <a:pt x="4032021" y="5449600"/>
                </a:cubicBezTo>
                <a:cubicBezTo>
                  <a:pt x="4032911" y="5486339"/>
                  <a:pt x="4019308" y="5523842"/>
                  <a:pt x="4010282" y="5560582"/>
                </a:cubicBezTo>
                <a:cubicBezTo>
                  <a:pt x="3994009" y="5626943"/>
                  <a:pt x="3988162" y="5694321"/>
                  <a:pt x="4010282" y="5759029"/>
                </a:cubicBezTo>
                <a:cubicBezTo>
                  <a:pt x="4040793" y="5848655"/>
                  <a:pt x="4058336" y="5938407"/>
                  <a:pt x="4045623" y="6033117"/>
                </a:cubicBezTo>
                <a:cubicBezTo>
                  <a:pt x="4038377" y="6091724"/>
                  <a:pt x="4036597" y="6151347"/>
                  <a:pt x="4025664" y="6209190"/>
                </a:cubicBezTo>
                <a:cubicBezTo>
                  <a:pt x="4007358" y="6304790"/>
                  <a:pt x="4013841" y="6399882"/>
                  <a:pt x="4028461" y="6494211"/>
                </a:cubicBezTo>
                <a:cubicBezTo>
                  <a:pt x="4038542" y="6573081"/>
                  <a:pt x="4039610" y="6652829"/>
                  <a:pt x="4031639" y="6731941"/>
                </a:cubicBezTo>
                <a:lnTo>
                  <a:pt x="4022913" y="6858000"/>
                </a:lnTo>
                <a:lnTo>
                  <a:pt x="0" y="6858000"/>
                </a:lnTo>
                <a:close/>
              </a:path>
            </a:pathLst>
          </a:custGeom>
        </p:spPr>
      </p:pic>
      <p:sp>
        <p:nvSpPr>
          <p:cNvPr id="13"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3">
            <a:extLst>
              <a:ext uri="{FF2B5EF4-FFF2-40B4-BE49-F238E27FC236}">
                <a16:creationId xmlns:a16="http://schemas.microsoft.com/office/drawing/2014/main" id="{6654A790-3FB2-830E-BF5F-D9AB8562CB56}"/>
              </a:ext>
            </a:extLst>
          </p:cNvPr>
          <p:cNvSpPr txBox="1">
            <a:spLocks/>
          </p:cNvSpPr>
          <p:nvPr/>
        </p:nvSpPr>
        <p:spPr>
          <a:xfrm>
            <a:off x="838200" y="6458861"/>
            <a:ext cx="1062789"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03E606-629D-4133-AA4E-5176562AA467}" type="datetimeFigureOut">
              <a:rPr lang="en-US" smtClean="0"/>
              <a:pPr/>
              <a:t>4/19/2023</a:t>
            </a:fld>
            <a:endParaRPr lang="en-US" dirty="0"/>
          </a:p>
        </p:txBody>
      </p:sp>
      <p:sp>
        <p:nvSpPr>
          <p:cNvPr id="3" name="Slide Number Placeholder 5">
            <a:extLst>
              <a:ext uri="{FF2B5EF4-FFF2-40B4-BE49-F238E27FC236}">
                <a16:creationId xmlns:a16="http://schemas.microsoft.com/office/drawing/2014/main" id="{F4BD7AB7-4C7A-E72A-0767-B0DA79644B78}"/>
              </a:ext>
            </a:extLst>
          </p:cNvPr>
          <p:cNvSpPr txBox="1">
            <a:spLocks/>
          </p:cNvSpPr>
          <p:nvPr/>
        </p:nvSpPr>
        <p:spPr>
          <a:xfrm>
            <a:off x="4724400" y="6458861"/>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7ED70B-F09B-4F02-81C4-3184A1FD931F}" type="slidenum">
              <a:rPr lang="en-US" smtClean="0"/>
              <a:pPr/>
              <a:t>2</a:t>
            </a:fld>
            <a:endParaRPr lang="en-US" dirty="0"/>
          </a:p>
        </p:txBody>
      </p:sp>
      <p:sp>
        <p:nvSpPr>
          <p:cNvPr id="6" name="TextBox 5">
            <a:extLst>
              <a:ext uri="{FF2B5EF4-FFF2-40B4-BE49-F238E27FC236}">
                <a16:creationId xmlns:a16="http://schemas.microsoft.com/office/drawing/2014/main" id="{BECCD970-74FF-776F-ED44-F34CFD9F2AB5}"/>
              </a:ext>
            </a:extLst>
          </p:cNvPr>
          <p:cNvSpPr txBox="1"/>
          <p:nvPr/>
        </p:nvSpPr>
        <p:spPr>
          <a:xfrm>
            <a:off x="9304720" y="6514465"/>
            <a:ext cx="2074607" cy="246221"/>
          </a:xfrm>
          <a:prstGeom prst="rect">
            <a:avLst/>
          </a:prstGeom>
          <a:noFill/>
        </p:spPr>
        <p:txBody>
          <a:bodyPr wrap="none" rtlCol="0">
            <a:spAutoFit/>
          </a:bodyPr>
          <a:lstStyle/>
          <a:p>
            <a:r>
              <a:rPr lang="en-US" sz="1000" dirty="0">
                <a:solidFill>
                  <a:schemeClr val="bg1">
                    <a:lumMod val="65000"/>
                  </a:schemeClr>
                </a:solidFill>
                <a:latin typeface="Arial Narrow" panose="020B0606020202030204" pitchFamily="34" charset="0"/>
              </a:rPr>
              <a:t>IS Lecture Presentation for Job ID 23771</a:t>
            </a:r>
          </a:p>
        </p:txBody>
      </p:sp>
      <p:sp>
        <p:nvSpPr>
          <p:cNvPr id="8" name="TextBox 7">
            <a:extLst>
              <a:ext uri="{FF2B5EF4-FFF2-40B4-BE49-F238E27FC236}">
                <a16:creationId xmlns:a16="http://schemas.microsoft.com/office/drawing/2014/main" id="{C1138F6A-1656-994F-A737-A5A9D827572A}"/>
              </a:ext>
            </a:extLst>
          </p:cNvPr>
          <p:cNvSpPr txBox="1"/>
          <p:nvPr/>
        </p:nvSpPr>
        <p:spPr>
          <a:xfrm>
            <a:off x="2076203" y="6514465"/>
            <a:ext cx="2204450" cy="253916"/>
          </a:xfrm>
          <a:prstGeom prst="rect">
            <a:avLst/>
          </a:prstGeom>
          <a:noFill/>
        </p:spPr>
        <p:txBody>
          <a:bodyPr wrap="none" rtlCol="0">
            <a:spAutoFit/>
          </a:bodyPr>
          <a:lstStyle/>
          <a:p>
            <a:r>
              <a:rPr lang="en-US" sz="1050" dirty="0">
                <a:solidFill>
                  <a:schemeClr val="bg1">
                    <a:lumMod val="65000"/>
                  </a:schemeClr>
                </a:solidFill>
                <a:latin typeface="Arial Narrow" panose="020B0606020202030204" pitchFamily="34" charset="0"/>
              </a:rPr>
              <a:t>© 2018 – 2023, Professor Patrick Slattery</a:t>
            </a:r>
          </a:p>
        </p:txBody>
      </p:sp>
      <p:pic>
        <p:nvPicPr>
          <p:cNvPr id="9" name="Picture 2">
            <a:extLst>
              <a:ext uri="{FF2B5EF4-FFF2-40B4-BE49-F238E27FC236}">
                <a16:creationId xmlns:a16="http://schemas.microsoft.com/office/drawing/2014/main" id="{29B4D595-EA3C-F4A2-C515-E71EE90EA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794491" y="189424"/>
            <a:ext cx="1169673" cy="61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5925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6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D29762-C26C-442B-8B77-9E7668886134}"/>
              </a:ext>
            </a:extLst>
          </p:cNvPr>
          <p:cNvSpPr>
            <a:spLocks noGrp="1"/>
          </p:cNvSpPr>
          <p:nvPr>
            <p:ph type="title"/>
          </p:nvPr>
        </p:nvSpPr>
        <p:spPr>
          <a:xfrm>
            <a:off x="8969908" y="859949"/>
            <a:ext cx="2728738" cy="4794567"/>
          </a:xfrm>
        </p:spPr>
        <p:txBody>
          <a:bodyPr vert="horz" lIns="91440" tIns="45720" rIns="91440" bIns="45720" rtlCol="0" anchor="ctr">
            <a:normAutofit/>
          </a:bodyPr>
          <a:lstStyle/>
          <a:p>
            <a:r>
              <a:rPr lang="en-US" sz="4000" dirty="0">
                <a:solidFill>
                  <a:srgbClr val="FFFFFF"/>
                </a:solidFill>
              </a:rPr>
              <a:t>Practice with maps in Folium!</a:t>
            </a:r>
            <a:br>
              <a:rPr lang="en-US" sz="4000" dirty="0">
                <a:solidFill>
                  <a:srgbClr val="FFFFFF"/>
                </a:solidFill>
              </a:rPr>
            </a:br>
            <a:br>
              <a:rPr lang="en-US" sz="4000" dirty="0">
                <a:solidFill>
                  <a:srgbClr val="FFFFFF"/>
                </a:solidFill>
              </a:rPr>
            </a:br>
            <a:r>
              <a:rPr lang="en-US" sz="4000" dirty="0">
                <a:solidFill>
                  <a:srgbClr val="FFFFFF"/>
                </a:solidFill>
              </a:rPr>
              <a:t>See you next class!</a:t>
            </a:r>
          </a:p>
        </p:txBody>
      </p:sp>
      <p:sp>
        <p:nvSpPr>
          <p:cNvPr id="1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77766608-715F-4377-8A9A-25E399B66CA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101" r="8101"/>
          <a:stretch/>
        </p:blipFill>
        <p:spPr>
          <a:xfrm>
            <a:off x="976251" y="942538"/>
            <a:ext cx="7163222" cy="4808332"/>
          </a:xfrm>
          <a:prstGeom prst="rect">
            <a:avLst/>
          </a:prstGeom>
          <a:effectLst/>
        </p:spPr>
      </p:pic>
      <p:sp>
        <p:nvSpPr>
          <p:cNvPr id="7" name="TextBox 6">
            <a:extLst>
              <a:ext uri="{FF2B5EF4-FFF2-40B4-BE49-F238E27FC236}">
                <a16:creationId xmlns:a16="http://schemas.microsoft.com/office/drawing/2014/main" id="{06D56CC8-9ED6-47B0-9E5A-D0C79F604C93}"/>
              </a:ext>
            </a:extLst>
          </p:cNvPr>
          <p:cNvSpPr txBox="1"/>
          <p:nvPr/>
        </p:nvSpPr>
        <p:spPr>
          <a:xfrm>
            <a:off x="5982673" y="5931777"/>
            <a:ext cx="2639697" cy="276999"/>
          </a:xfrm>
          <a:prstGeom prst="rect">
            <a:avLst/>
          </a:prstGeom>
          <a:noFill/>
        </p:spPr>
        <p:txBody>
          <a:bodyPr wrap="none" rtlCol="0">
            <a:spAutoFit/>
          </a:bodyPr>
          <a:lstStyle/>
          <a:p>
            <a:r>
              <a:rPr lang="en-US" sz="1200" i="1" dirty="0">
                <a:solidFill>
                  <a:schemeClr val="bg1">
                    <a:lumMod val="65000"/>
                  </a:schemeClr>
                </a:solidFill>
              </a:rPr>
              <a:t>Photo by Hansjorg Keller, unsplash.com</a:t>
            </a:r>
            <a:endParaRPr lang="en-US" sz="1600" i="1" dirty="0">
              <a:solidFill>
                <a:schemeClr val="bg1">
                  <a:lumMod val="65000"/>
                </a:schemeClr>
              </a:solidFill>
            </a:endParaRPr>
          </a:p>
        </p:txBody>
      </p:sp>
      <p:sp>
        <p:nvSpPr>
          <p:cNvPr id="10" name="Date Placeholder 3">
            <a:extLst>
              <a:ext uri="{FF2B5EF4-FFF2-40B4-BE49-F238E27FC236}">
                <a16:creationId xmlns:a16="http://schemas.microsoft.com/office/drawing/2014/main" id="{A3188FF7-6939-441B-958B-685B72016115}"/>
              </a:ext>
            </a:extLst>
          </p:cNvPr>
          <p:cNvSpPr>
            <a:spLocks noGrp="1"/>
          </p:cNvSpPr>
          <p:nvPr>
            <p:ph type="dt" sz="half" idx="10"/>
          </p:nvPr>
        </p:nvSpPr>
        <p:spPr>
          <a:xfrm>
            <a:off x="838200" y="6458861"/>
            <a:ext cx="1062789" cy="365125"/>
          </a:xfrm>
        </p:spPr>
        <p:txBody>
          <a:bodyPr/>
          <a:lstStyle/>
          <a:p>
            <a:fld id="{8203E606-629D-4133-AA4E-5176562AA467}" type="datetimeFigureOut">
              <a:rPr lang="en-US" smtClean="0">
                <a:solidFill>
                  <a:schemeClr val="bg1"/>
                </a:solidFill>
              </a:rPr>
              <a:t>4/19/2023</a:t>
            </a:fld>
            <a:endParaRPr lang="en-US">
              <a:solidFill>
                <a:schemeClr val="bg1"/>
              </a:solidFill>
            </a:endParaRPr>
          </a:p>
        </p:txBody>
      </p:sp>
      <p:sp>
        <p:nvSpPr>
          <p:cNvPr id="12" name="Slide Number Placeholder 5">
            <a:extLst>
              <a:ext uri="{FF2B5EF4-FFF2-40B4-BE49-F238E27FC236}">
                <a16:creationId xmlns:a16="http://schemas.microsoft.com/office/drawing/2014/main" id="{DE737C03-F7ED-45F8-AA87-DCAD080F834C}"/>
              </a:ext>
            </a:extLst>
          </p:cNvPr>
          <p:cNvSpPr>
            <a:spLocks noGrp="1"/>
          </p:cNvSpPr>
          <p:nvPr>
            <p:ph type="sldNum" sz="quarter" idx="12"/>
          </p:nvPr>
        </p:nvSpPr>
        <p:spPr>
          <a:xfrm>
            <a:off x="4724400" y="6458861"/>
            <a:ext cx="2743200" cy="365125"/>
          </a:xfrm>
        </p:spPr>
        <p:txBody>
          <a:bodyPr/>
          <a:lstStyle/>
          <a:p>
            <a:fld id="{637ED70B-F09B-4F02-81C4-3184A1FD931F}" type="slidenum">
              <a:rPr lang="en-US" smtClean="0">
                <a:solidFill>
                  <a:schemeClr val="bg1"/>
                </a:solidFill>
              </a:rPr>
              <a:t>20</a:t>
            </a:fld>
            <a:endParaRPr lang="en-US">
              <a:solidFill>
                <a:schemeClr val="bg1"/>
              </a:solidFill>
            </a:endParaRPr>
          </a:p>
        </p:txBody>
      </p:sp>
      <p:sp>
        <p:nvSpPr>
          <p:cNvPr id="9" name="TextBox 8">
            <a:extLst>
              <a:ext uri="{FF2B5EF4-FFF2-40B4-BE49-F238E27FC236}">
                <a16:creationId xmlns:a16="http://schemas.microsoft.com/office/drawing/2014/main" id="{8F9C48BE-AD96-47C5-9360-C40480B30465}"/>
              </a:ext>
            </a:extLst>
          </p:cNvPr>
          <p:cNvSpPr txBox="1"/>
          <p:nvPr/>
        </p:nvSpPr>
        <p:spPr>
          <a:xfrm>
            <a:off x="9624039" y="6514465"/>
            <a:ext cx="2074607" cy="246221"/>
          </a:xfrm>
          <a:prstGeom prst="rect">
            <a:avLst/>
          </a:prstGeom>
          <a:noFill/>
        </p:spPr>
        <p:txBody>
          <a:bodyPr wrap="none" rtlCol="0">
            <a:spAutoFit/>
          </a:bodyPr>
          <a:lstStyle/>
          <a:p>
            <a:r>
              <a:rPr lang="en-US" sz="1000" dirty="0">
                <a:solidFill>
                  <a:schemeClr val="bg1">
                    <a:lumMod val="65000"/>
                  </a:schemeClr>
                </a:solidFill>
                <a:latin typeface="Arial Narrow" panose="020B0606020202030204" pitchFamily="34" charset="0"/>
              </a:rPr>
              <a:t>IS Lecture Presentation for Job ID 23771</a:t>
            </a:r>
          </a:p>
        </p:txBody>
      </p:sp>
      <p:sp>
        <p:nvSpPr>
          <p:cNvPr id="14" name="TextBox 13">
            <a:extLst>
              <a:ext uri="{FF2B5EF4-FFF2-40B4-BE49-F238E27FC236}">
                <a16:creationId xmlns:a16="http://schemas.microsoft.com/office/drawing/2014/main" id="{5475F8BD-5A4A-4F29-901A-C5F3E720B2F2}"/>
              </a:ext>
            </a:extLst>
          </p:cNvPr>
          <p:cNvSpPr txBox="1"/>
          <p:nvPr/>
        </p:nvSpPr>
        <p:spPr>
          <a:xfrm>
            <a:off x="2076203" y="6514465"/>
            <a:ext cx="2204450" cy="253916"/>
          </a:xfrm>
          <a:prstGeom prst="rect">
            <a:avLst/>
          </a:prstGeom>
          <a:noFill/>
        </p:spPr>
        <p:txBody>
          <a:bodyPr wrap="none" rtlCol="0">
            <a:spAutoFit/>
          </a:bodyPr>
          <a:lstStyle/>
          <a:p>
            <a:r>
              <a:rPr lang="en-US" sz="1050" dirty="0">
                <a:solidFill>
                  <a:schemeClr val="bg1">
                    <a:lumMod val="65000"/>
                  </a:schemeClr>
                </a:solidFill>
                <a:latin typeface="Arial Narrow" panose="020B0606020202030204" pitchFamily="34" charset="0"/>
              </a:rPr>
              <a:t>© 2018 – 2023, Professor Patrick Slattery</a:t>
            </a:r>
          </a:p>
        </p:txBody>
      </p:sp>
    </p:spTree>
    <p:extLst>
      <p:ext uri="{BB962C8B-B14F-4D97-AF65-F5344CB8AC3E}">
        <p14:creationId xmlns:p14="http://schemas.microsoft.com/office/powerpoint/2010/main" val="2408565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16BE3-0016-4080-A380-3C20A4D7B88A}"/>
              </a:ext>
            </a:extLst>
          </p:cNvPr>
          <p:cNvSpPr>
            <a:spLocks noGrp="1"/>
          </p:cNvSpPr>
          <p:nvPr>
            <p:ph type="title"/>
          </p:nvPr>
        </p:nvSpPr>
        <p:spPr/>
        <p:txBody>
          <a:bodyPr/>
          <a:lstStyle/>
          <a:p>
            <a:r>
              <a:rPr lang="en-US" dirty="0"/>
              <a:t>Online Class Notice</a:t>
            </a:r>
          </a:p>
        </p:txBody>
      </p:sp>
      <p:sp>
        <p:nvSpPr>
          <p:cNvPr id="3" name="Content Placeholder 2">
            <a:extLst>
              <a:ext uri="{FF2B5EF4-FFF2-40B4-BE49-F238E27FC236}">
                <a16:creationId xmlns:a16="http://schemas.microsoft.com/office/drawing/2014/main" id="{911D55DD-F0BB-40C3-8DEF-2D8322B4A8D1}"/>
              </a:ext>
            </a:extLst>
          </p:cNvPr>
          <p:cNvSpPr>
            <a:spLocks noGrp="1"/>
          </p:cNvSpPr>
          <p:nvPr>
            <p:ph idx="1"/>
          </p:nvPr>
        </p:nvSpPr>
        <p:spPr>
          <a:xfrm>
            <a:off x="838200" y="1117600"/>
            <a:ext cx="10515600" cy="5295223"/>
          </a:xfrm>
        </p:spPr>
        <p:txBody>
          <a:bodyPr>
            <a:normAutofit/>
          </a:bodyPr>
          <a:lstStyle/>
          <a:p>
            <a:pPr marL="0" marR="0" indent="0">
              <a:spcBef>
                <a:spcPts val="0"/>
              </a:spcBef>
              <a:spcAft>
                <a:spcPts val="0"/>
              </a:spcAft>
              <a:buNone/>
            </a:pPr>
            <a:r>
              <a:rPr lang="en-US" sz="2400" i="1" dirty="0">
                <a:effectLst/>
                <a:latin typeface="Calibri" panose="020F0502020204030204" pitchFamily="34" charset="0"/>
                <a:ea typeface="Times New Roman" panose="02020603050405020304" pitchFamily="18" charset="0"/>
                <a:cs typeface="Calibri" panose="020F0502020204030204" pitchFamily="34" charset="0"/>
              </a:rPr>
              <a:t>Class sessions and office hours are held online using Zoom, Blackboard Collaborate Ultra and other similar platforms.  A network connection, display device and speakers are required to participate.  A microphone and webcam are also recommended.  Class recordings are available in Blackboard Collaborate Ultra. </a:t>
            </a:r>
          </a:p>
          <a:p>
            <a:pPr marL="0" marR="0" indent="0">
              <a:spcBef>
                <a:spcPts val="0"/>
              </a:spcBef>
              <a:spcAft>
                <a:spcPts val="0"/>
              </a:spcAft>
              <a:buNone/>
            </a:pPr>
            <a:endParaRPr lang="en-US" sz="2400" i="1" dirty="0">
              <a:latin typeface="Calibri" panose="020F0502020204030204" pitchFamily="34" charset="0"/>
              <a:ea typeface="Times New Roman" panose="02020603050405020304" pitchFamily="18" charset="0"/>
              <a:cs typeface="Calibri" panose="020F0502020204030204" pitchFamily="34" charset="0"/>
            </a:endParaRPr>
          </a:p>
          <a:p>
            <a:pPr marL="0" marR="0" indent="0">
              <a:spcBef>
                <a:spcPts val="0"/>
              </a:spcBef>
              <a:spcAft>
                <a:spcPts val="0"/>
              </a:spcAft>
              <a:buNone/>
            </a:pPr>
            <a:r>
              <a:rPr lang="en-US" sz="2400" i="1" dirty="0">
                <a:effectLst/>
                <a:latin typeface="Calibri" panose="020F0502020204030204" pitchFamily="34" charset="0"/>
                <a:ea typeface="Times New Roman" panose="02020603050405020304" pitchFamily="18" charset="0"/>
                <a:cs typeface="Calibri" panose="020F0502020204030204" pitchFamily="34" charset="0"/>
              </a:rPr>
              <a:t>Students who participate in this class with their camera on or use a profile image are agreeing to have their video or image recorded solely for the purpose of creating a record for students enrolled in the class to refer to, including those enrolled students who are unable to attend live.  If you are unwilling to consent to have your profile or video image recorded, be sure to keep your camera off and do not use a profile image. Likewise, students who un-mute during class and participate orally are agreeing to have their voices recorded.  If you are not willing to consent to have your voice recorded during class, you will need to keep your mute button activated and communicate exclusively using the "chat" feature, which allows students to type questions and comments live.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EDABDA8-59BE-4DFD-8150-646668889072}"/>
              </a:ext>
            </a:extLst>
          </p:cNvPr>
          <p:cNvSpPr>
            <a:spLocks noGrp="1"/>
          </p:cNvSpPr>
          <p:nvPr>
            <p:ph type="dt" sz="half" idx="10"/>
          </p:nvPr>
        </p:nvSpPr>
        <p:spPr>
          <a:xfrm>
            <a:off x="838200" y="6458861"/>
            <a:ext cx="106278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03E606-629D-4133-AA4E-5176562AA467}" type="datetimeFigureOut">
              <a:rPr kumimoji="0" lang="en-US" sz="1000" b="0" i="0" u="none" strike="noStrike" kern="1200" cap="none" spc="0" normalizeH="0" baseline="0" noProof="0" smtClean="0">
                <a:ln>
                  <a:noFill/>
                </a:ln>
                <a:solidFill>
                  <a:prstClr val="black">
                    <a:tint val="75000"/>
                  </a:prstClr>
                </a:solidFill>
                <a:effectLst/>
                <a:uLnTx/>
                <a:uFillTx/>
                <a:latin typeface="Arial Narrow" panose="020B060602020203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4/19/2023</a:t>
            </a:fld>
            <a:endParaRPr kumimoji="0" lang="en-US" sz="1000" b="0" i="0" u="none" strike="noStrike" kern="1200" cap="none" spc="0" normalizeH="0" baseline="0" noProof="0">
              <a:ln>
                <a:noFill/>
              </a:ln>
              <a:solidFill>
                <a:prstClr val="black">
                  <a:tint val="75000"/>
                </a:prstClr>
              </a:solidFill>
              <a:effectLst/>
              <a:uLnTx/>
              <a:uFillTx/>
              <a:latin typeface="Arial Narrow" panose="020B0606020202030204" pitchFamily="34" charset="0"/>
              <a:ea typeface="+mn-ea"/>
              <a:cs typeface="+mn-cs"/>
            </a:endParaRPr>
          </a:p>
        </p:txBody>
      </p:sp>
      <p:sp>
        <p:nvSpPr>
          <p:cNvPr id="5" name="Slide Number Placeholder 5">
            <a:extLst>
              <a:ext uri="{FF2B5EF4-FFF2-40B4-BE49-F238E27FC236}">
                <a16:creationId xmlns:a16="http://schemas.microsoft.com/office/drawing/2014/main" id="{E7669D8B-7967-4FC7-B0DB-99C74D24B9B6}"/>
              </a:ext>
            </a:extLst>
          </p:cNvPr>
          <p:cNvSpPr>
            <a:spLocks noGrp="1"/>
          </p:cNvSpPr>
          <p:nvPr>
            <p:ph type="sldNum" sz="quarter" idx="12"/>
          </p:nvPr>
        </p:nvSpPr>
        <p:spPr>
          <a:xfrm>
            <a:off x="4724400" y="6458861"/>
            <a:ext cx="2743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37ED70B-F09B-4F02-81C4-3184A1FD931F}" type="slidenum">
              <a:rPr kumimoji="0" lang="en-US" sz="1400" b="1" i="0" u="none" strike="noStrike" kern="1200" cap="none" spc="0" normalizeH="0" baseline="0" noProof="0" smtClean="0">
                <a:ln>
                  <a:noFill/>
                </a:ln>
                <a:solidFill>
                  <a:prstClr val="black"/>
                </a:solidFill>
                <a:effectLst/>
                <a:uLnTx/>
                <a:uFillTx/>
                <a:latin typeface="Arial Narrow" panose="020B060602020203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400" b="1" i="0" u="none" strike="noStrike" kern="1200" cap="none" spc="0" normalizeH="0" baseline="0" noProof="0">
              <a:ln>
                <a:noFill/>
              </a:ln>
              <a:solidFill>
                <a:prstClr val="black"/>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2549260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2FEAA-0E8B-4083-AA64-7ED8BC1E6632}"/>
              </a:ext>
            </a:extLst>
          </p:cNvPr>
          <p:cNvSpPr>
            <a:spLocks noGrp="1"/>
          </p:cNvSpPr>
          <p:nvPr>
            <p:ph type="title"/>
          </p:nvPr>
        </p:nvSpPr>
        <p:spPr/>
        <p:txBody>
          <a:bodyPr/>
          <a:lstStyle/>
          <a:p>
            <a:r>
              <a:rPr lang="en-US" dirty="0"/>
              <a:t>Agenda</a:t>
            </a:r>
          </a:p>
        </p:txBody>
      </p:sp>
      <p:graphicFrame>
        <p:nvGraphicFramePr>
          <p:cNvPr id="8" name="Content Placeholder 7">
            <a:extLst>
              <a:ext uri="{FF2B5EF4-FFF2-40B4-BE49-F238E27FC236}">
                <a16:creationId xmlns:a16="http://schemas.microsoft.com/office/drawing/2014/main" id="{64E5BBD4-5B7C-435F-92E2-6DAF95C395CC}"/>
              </a:ext>
            </a:extLst>
          </p:cNvPr>
          <p:cNvGraphicFramePr>
            <a:graphicFrameLocks noGrp="1"/>
          </p:cNvGraphicFramePr>
          <p:nvPr>
            <p:ph idx="1"/>
            <p:extLst>
              <p:ext uri="{D42A27DB-BD31-4B8C-83A1-F6EECF244321}">
                <p14:modId xmlns:p14="http://schemas.microsoft.com/office/powerpoint/2010/main" val="1428643926"/>
              </p:ext>
            </p:extLst>
          </p:nvPr>
        </p:nvGraphicFramePr>
        <p:xfrm>
          <a:off x="838200" y="1540640"/>
          <a:ext cx="10515600" cy="2852928"/>
        </p:xfrm>
        <a:graphic>
          <a:graphicData uri="http://schemas.openxmlformats.org/drawingml/2006/table">
            <a:tbl>
              <a:tblPr bandRow="1">
                <a:tableStyleId>{9DCAF9ED-07DC-4A11-8D7F-57B35C25682E}</a:tableStyleId>
              </a:tblPr>
              <a:tblGrid>
                <a:gridCol w="8044543">
                  <a:extLst>
                    <a:ext uri="{9D8B030D-6E8A-4147-A177-3AD203B41FA5}">
                      <a16:colId xmlns:a16="http://schemas.microsoft.com/office/drawing/2014/main" val="959509799"/>
                    </a:ext>
                  </a:extLst>
                </a:gridCol>
                <a:gridCol w="2471057">
                  <a:extLst>
                    <a:ext uri="{9D8B030D-6E8A-4147-A177-3AD203B41FA5}">
                      <a16:colId xmlns:a16="http://schemas.microsoft.com/office/drawing/2014/main" val="1479097594"/>
                    </a:ext>
                  </a:extLst>
                </a:gridCol>
              </a:tblGrid>
              <a:tr h="372462">
                <a:tc>
                  <a:txBody>
                    <a:bodyPr/>
                    <a:lstStyle/>
                    <a:p>
                      <a:pPr marL="228600" marR="0" lvl="0" indent="-22860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Zoom Notice, Introduction, and Configuration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12:35 – 12:50</a:t>
                      </a:r>
                    </a:p>
                  </a:txBody>
                  <a:tcPr/>
                </a:tc>
                <a:extLst>
                  <a:ext uri="{0D108BD9-81ED-4DB2-BD59-A6C34878D82A}">
                    <a16:rowId xmlns:a16="http://schemas.microsoft.com/office/drawing/2014/main" val="3879338170"/>
                  </a:ext>
                </a:extLst>
              </a:tr>
              <a:tr h="372462">
                <a:tc>
                  <a:txBody>
                    <a:bodyPr/>
                    <a:lstStyle/>
                    <a:p>
                      <a:pPr marL="228600" marR="0" lvl="0" indent="-22860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Create a Basic Map in Folium</a:t>
                      </a:r>
                      <a:r>
                        <a:rPr kumimoji="0" lang="en-US" sz="2800" b="0" i="1" u="none" strike="noStrike" kern="1200" cap="none" spc="0" normalizeH="0" baseline="0" noProof="0" dirty="0">
                          <a:ln>
                            <a:noFill/>
                          </a:ln>
                          <a:solidFill>
                            <a:prstClr val="black"/>
                          </a:solidFill>
                          <a:effectLst/>
                          <a:uLnTx/>
                          <a:uFillTx/>
                          <a:latin typeface="+mn-lt"/>
                          <a:ea typeface="+mn-ea"/>
                          <a:cs typeface="+mn-cs"/>
                        </a:rPr>
                        <a:t>: San José feria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12:50 – 01:00</a:t>
                      </a:r>
                    </a:p>
                  </a:txBody>
                  <a:tcPr/>
                </a:tc>
                <a:extLst>
                  <a:ext uri="{0D108BD9-81ED-4DB2-BD59-A6C34878D82A}">
                    <a16:rowId xmlns:a16="http://schemas.microsoft.com/office/drawing/2014/main" val="2046250546"/>
                  </a:ext>
                </a:extLst>
              </a:tr>
              <a:tr h="372462">
                <a:tc>
                  <a:txBody>
                    <a:bodyPr/>
                    <a:lstStyle/>
                    <a:p>
                      <a:pPr marL="228600" marR="0" lvl="0" indent="-22860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Markers in Folium</a:t>
                      </a:r>
                      <a:r>
                        <a:rPr kumimoji="0" lang="en-US" sz="2800" b="0" i="1" u="none" strike="noStrike" kern="1200" cap="none" spc="0" normalizeH="0" baseline="0" noProof="0" dirty="0">
                          <a:ln>
                            <a:noFill/>
                          </a:ln>
                          <a:solidFill>
                            <a:prstClr val="black"/>
                          </a:solidFill>
                          <a:effectLst/>
                          <a:uLnTx/>
                          <a:uFillTx/>
                          <a:latin typeface="+mn-lt"/>
                          <a:ea typeface="+mn-ea"/>
                          <a:cs typeface="+mn-cs"/>
                        </a:rPr>
                        <a:t>: San José feria</a:t>
                      </a:r>
                      <a:endParaRPr kumimoji="0" lang="en-US" sz="28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01:00 – 01:15</a:t>
                      </a:r>
                    </a:p>
                  </a:txBody>
                  <a:tcPr/>
                </a:tc>
                <a:extLst>
                  <a:ext uri="{0D108BD9-81ED-4DB2-BD59-A6C34878D82A}">
                    <a16:rowId xmlns:a16="http://schemas.microsoft.com/office/drawing/2014/main" val="3285472535"/>
                  </a:ext>
                </a:extLst>
              </a:tr>
              <a:tr h="372462">
                <a:tc>
                  <a:txBody>
                    <a:bodyPr/>
                    <a:lstStyle/>
                    <a:p>
                      <a:pPr marL="228600" marR="0" lvl="0" indent="-22860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Some Fun with IFrame Markers</a:t>
                      </a:r>
                      <a:r>
                        <a:rPr kumimoji="0" lang="en-US" sz="2800" b="0" i="1" u="none" strike="noStrike" kern="1200" cap="none" spc="0" normalizeH="0" baseline="0" noProof="0" dirty="0">
                          <a:ln>
                            <a:noFill/>
                          </a:ln>
                          <a:solidFill>
                            <a:prstClr val="black"/>
                          </a:solidFill>
                          <a:effectLst/>
                          <a:uLnTx/>
                          <a:uFillTx/>
                          <a:latin typeface="+mn-lt"/>
                          <a:ea typeface="+mn-ea"/>
                          <a:cs typeface="+mn-cs"/>
                        </a:rPr>
                        <a:t>: San José feria</a:t>
                      </a:r>
                      <a:endParaRPr kumimoji="0" lang="en-US" sz="28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algn="ctr"/>
                      <a:r>
                        <a:rPr lang="en-US" sz="2400" dirty="0"/>
                        <a:t>(optional)</a:t>
                      </a:r>
                    </a:p>
                  </a:txBody>
                  <a:tcPr/>
                </a:tc>
                <a:extLst>
                  <a:ext uri="{0D108BD9-81ED-4DB2-BD59-A6C34878D82A}">
                    <a16:rowId xmlns:a16="http://schemas.microsoft.com/office/drawing/2014/main" val="3113097844"/>
                  </a:ext>
                </a:extLst>
              </a:tr>
              <a:tr h="372462">
                <a:tc>
                  <a:txBody>
                    <a:bodyPr/>
                    <a:lstStyle/>
                    <a:p>
                      <a:pPr marL="228600" marR="0" lvl="0" indent="-22860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Exercise</a:t>
                      </a:r>
                      <a:r>
                        <a:rPr kumimoji="0" lang="en-US" sz="2800" b="0" i="1" u="none" strike="noStrike" kern="1200" cap="none" spc="0" normalizeH="0" baseline="0" noProof="0" dirty="0">
                          <a:ln>
                            <a:noFill/>
                          </a:ln>
                          <a:solidFill>
                            <a:prstClr val="black"/>
                          </a:solidFill>
                          <a:effectLst/>
                          <a:uLnTx/>
                          <a:uFillTx/>
                          <a:latin typeface="+mn-lt"/>
                          <a:ea typeface="+mn-ea"/>
                          <a:cs typeface="+mn-cs"/>
                        </a:rPr>
                        <a:t>: Dublin Bikes</a:t>
                      </a:r>
                    </a:p>
                  </a:txBody>
                  <a:tcPr/>
                </a:tc>
                <a:tc>
                  <a:txBody>
                    <a:bodyPr/>
                    <a:lstStyle/>
                    <a:p>
                      <a:pPr algn="ctr"/>
                      <a:r>
                        <a:rPr lang="en-US" sz="2400" dirty="0"/>
                        <a:t>(homework)</a:t>
                      </a:r>
                    </a:p>
                  </a:txBody>
                  <a:tcPr/>
                </a:tc>
                <a:extLst>
                  <a:ext uri="{0D108BD9-81ED-4DB2-BD59-A6C34878D82A}">
                    <a16:rowId xmlns:a16="http://schemas.microsoft.com/office/drawing/2014/main" val="175310417"/>
                  </a:ext>
                </a:extLst>
              </a:tr>
              <a:tr h="372462">
                <a:tc>
                  <a:txBody>
                    <a:bodyPr/>
                    <a:lstStyle/>
                    <a:p>
                      <a:pPr marL="228600" marR="0" lvl="0" indent="-22860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Q&amp;A and Housekeeping</a:t>
                      </a:r>
                    </a:p>
                  </a:txBody>
                  <a:tcPr/>
                </a:tc>
                <a:tc>
                  <a:txBody>
                    <a:bodyPr/>
                    <a:lstStyle/>
                    <a:p>
                      <a:pPr algn="ctr"/>
                      <a:r>
                        <a:rPr lang="en-US" sz="2400" dirty="0"/>
                        <a:t>01:15 – 01:30</a:t>
                      </a:r>
                    </a:p>
                  </a:txBody>
                  <a:tcPr/>
                </a:tc>
                <a:extLst>
                  <a:ext uri="{0D108BD9-81ED-4DB2-BD59-A6C34878D82A}">
                    <a16:rowId xmlns:a16="http://schemas.microsoft.com/office/drawing/2014/main" val="1267415888"/>
                  </a:ext>
                </a:extLst>
              </a:tr>
            </a:tbl>
          </a:graphicData>
        </a:graphic>
      </p:graphicFrame>
      <p:sp>
        <p:nvSpPr>
          <p:cNvPr id="9" name="Date Placeholder 3">
            <a:extLst>
              <a:ext uri="{FF2B5EF4-FFF2-40B4-BE49-F238E27FC236}">
                <a16:creationId xmlns:a16="http://schemas.microsoft.com/office/drawing/2014/main" id="{B145F3E2-EAD6-410F-9D5B-5F25F4BFF33F}"/>
              </a:ext>
            </a:extLst>
          </p:cNvPr>
          <p:cNvSpPr>
            <a:spLocks noGrp="1"/>
          </p:cNvSpPr>
          <p:nvPr>
            <p:ph type="dt" sz="half" idx="10"/>
          </p:nvPr>
        </p:nvSpPr>
        <p:spPr>
          <a:xfrm>
            <a:off x="838200" y="6458861"/>
            <a:ext cx="106278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03E606-629D-4133-AA4E-5176562AA467}" type="datetimeFigureOut">
              <a:rPr kumimoji="0" lang="en-US" sz="1000" b="0" i="0" u="none" strike="noStrike" kern="1200" cap="none" spc="0" normalizeH="0" baseline="0" noProof="0" smtClean="0">
                <a:ln>
                  <a:noFill/>
                </a:ln>
                <a:solidFill>
                  <a:prstClr val="black">
                    <a:tint val="75000"/>
                  </a:prstClr>
                </a:solidFill>
                <a:effectLst/>
                <a:uLnTx/>
                <a:uFillTx/>
                <a:latin typeface="Arial Narrow" panose="020B060602020203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4/19/2023</a:t>
            </a:fld>
            <a:endParaRPr kumimoji="0" lang="en-US" sz="1000"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endParaRPr>
          </a:p>
        </p:txBody>
      </p:sp>
      <p:sp>
        <p:nvSpPr>
          <p:cNvPr id="10" name="Slide Number Placeholder 5">
            <a:extLst>
              <a:ext uri="{FF2B5EF4-FFF2-40B4-BE49-F238E27FC236}">
                <a16:creationId xmlns:a16="http://schemas.microsoft.com/office/drawing/2014/main" id="{4CCA816F-C829-42F7-B858-CE3678DDE628}"/>
              </a:ext>
            </a:extLst>
          </p:cNvPr>
          <p:cNvSpPr>
            <a:spLocks noGrp="1"/>
          </p:cNvSpPr>
          <p:nvPr>
            <p:ph type="sldNum" sz="quarter" idx="12"/>
          </p:nvPr>
        </p:nvSpPr>
        <p:spPr>
          <a:xfrm>
            <a:off x="4724400" y="6458861"/>
            <a:ext cx="2743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37ED70B-F09B-4F02-81C4-3184A1FD931F}" type="slidenum">
              <a:rPr kumimoji="0" lang="en-US" sz="1400" b="1" i="0" u="none" strike="noStrike" kern="1200" cap="none" spc="0" normalizeH="0" baseline="0" noProof="0" smtClean="0">
                <a:ln>
                  <a:noFill/>
                </a:ln>
                <a:solidFill>
                  <a:prstClr val="black"/>
                </a:solidFill>
                <a:effectLst/>
                <a:uLnTx/>
                <a:uFillTx/>
                <a:latin typeface="Arial Narrow" panose="020B060602020203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400" b="1" i="0" u="none" strike="noStrike" kern="120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3" name="TextBox 2">
            <a:extLst>
              <a:ext uri="{FF2B5EF4-FFF2-40B4-BE49-F238E27FC236}">
                <a16:creationId xmlns:a16="http://schemas.microsoft.com/office/drawing/2014/main" id="{F390B9D7-1D96-87F8-231A-BA0E84E348B8}"/>
              </a:ext>
            </a:extLst>
          </p:cNvPr>
          <p:cNvSpPr txBox="1"/>
          <p:nvPr/>
        </p:nvSpPr>
        <p:spPr>
          <a:xfrm>
            <a:off x="939779" y="6243546"/>
            <a:ext cx="9840001" cy="338554"/>
          </a:xfrm>
          <a:prstGeom prst="rect">
            <a:avLst/>
          </a:prstGeom>
          <a:noFill/>
        </p:spPr>
        <p:txBody>
          <a:bodyPr wrap="none" rtlCol="0">
            <a:spAutoFit/>
          </a:bodyPr>
          <a:lstStyle/>
          <a:p>
            <a:pPr algn="ctr"/>
            <a:r>
              <a:rPr lang="en-US" sz="1600" i="1" dirty="0"/>
              <a:t>This lesson works with an accompanying Jupyter notebook on Google Colab at https://bit.ly/is_lecture_presentation</a:t>
            </a:r>
          </a:p>
        </p:txBody>
      </p:sp>
    </p:spTree>
    <p:extLst>
      <p:ext uri="{BB962C8B-B14F-4D97-AF65-F5344CB8AC3E}">
        <p14:creationId xmlns:p14="http://schemas.microsoft.com/office/powerpoint/2010/main" val="3271162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E02FB1-7B9B-021D-2B83-F36EAEA3AD6D}"/>
              </a:ext>
            </a:extLst>
          </p:cNvPr>
          <p:cNvSpPr>
            <a:spLocks noGrp="1"/>
          </p:cNvSpPr>
          <p:nvPr>
            <p:ph type="title"/>
          </p:nvPr>
        </p:nvSpPr>
        <p:spPr/>
        <p:txBody>
          <a:bodyPr/>
          <a:lstStyle/>
          <a:p>
            <a:r>
              <a:rPr lang="en-US" dirty="0"/>
              <a:t>Introduction</a:t>
            </a:r>
            <a:br>
              <a:rPr lang="en-US" dirty="0"/>
            </a:br>
            <a:r>
              <a:rPr lang="en-US" sz="4000" dirty="0"/>
              <a:t>(IS Lecture Presentation)</a:t>
            </a:r>
            <a:endParaRPr lang="en-US" dirty="0"/>
          </a:p>
        </p:txBody>
      </p:sp>
      <p:sp>
        <p:nvSpPr>
          <p:cNvPr id="5" name="Text Placeholder 4">
            <a:extLst>
              <a:ext uri="{FF2B5EF4-FFF2-40B4-BE49-F238E27FC236}">
                <a16:creationId xmlns:a16="http://schemas.microsoft.com/office/drawing/2014/main" id="{2E1EDB8C-468B-9D43-8FB5-EABE67721574}"/>
              </a:ext>
            </a:extLst>
          </p:cNvPr>
          <p:cNvSpPr>
            <a:spLocks noGrp="1"/>
          </p:cNvSpPr>
          <p:nvPr>
            <p:ph type="body" idx="1"/>
          </p:nvPr>
        </p:nvSpPr>
        <p:spPr/>
        <p:txBody>
          <a:bodyPr/>
          <a:lstStyle/>
          <a:p>
            <a:r>
              <a:rPr lang="en-US" dirty="0"/>
              <a:t>Patrick J. Slattery for Job ID 23771, 20-Apr-2023</a:t>
            </a:r>
          </a:p>
        </p:txBody>
      </p:sp>
    </p:spTree>
    <p:extLst>
      <p:ext uri="{BB962C8B-B14F-4D97-AF65-F5344CB8AC3E}">
        <p14:creationId xmlns:p14="http://schemas.microsoft.com/office/powerpoint/2010/main" val="2552493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30ABF4B-0A71-9067-3166-191A66C7664A}"/>
              </a:ext>
            </a:extLst>
          </p:cNvPr>
          <p:cNvSpPr>
            <a:spLocks noGrp="1"/>
          </p:cNvSpPr>
          <p:nvPr>
            <p:ph type="title"/>
          </p:nvPr>
        </p:nvSpPr>
        <p:spPr>
          <a:xfrm>
            <a:off x="4654296" y="1209040"/>
            <a:ext cx="6894576" cy="2997200"/>
          </a:xfrm>
        </p:spPr>
        <p:txBody>
          <a:bodyPr vert="horz" lIns="91440" tIns="45720" rIns="91440" bIns="45720" rtlCol="0" anchor="b">
            <a:normAutofit fontScale="90000"/>
          </a:bodyPr>
          <a:lstStyle/>
          <a:p>
            <a:r>
              <a:rPr lang="en-US" sz="4600" dirty="0"/>
              <a:t>Our work today will take us traveling to San José, Costa Rica in Central America and across the Atlantic to Dublin, Ireland</a:t>
            </a:r>
          </a:p>
        </p:txBody>
      </p:sp>
      <p:pic>
        <p:nvPicPr>
          <p:cNvPr id="15" name="Picture 6" descr="Toucan perched on tree">
            <a:extLst>
              <a:ext uri="{FF2B5EF4-FFF2-40B4-BE49-F238E27FC236}">
                <a16:creationId xmlns:a16="http://schemas.microsoft.com/office/drawing/2014/main" id="{772A6A2A-C063-2587-BD58-69D1EF9DFCD0}"/>
              </a:ext>
            </a:extLst>
          </p:cNvPr>
          <p:cNvPicPr>
            <a:picLocks noChangeAspect="1"/>
          </p:cNvPicPr>
          <p:nvPr/>
        </p:nvPicPr>
        <p:blipFill rotWithShape="1">
          <a:blip r:embed="rId2"/>
          <a:srcRect l="48488" r="12094" b="-1"/>
          <a:stretch/>
        </p:blipFill>
        <p:spPr>
          <a:xfrm>
            <a:off x="20" y="10"/>
            <a:ext cx="4049786" cy="6857990"/>
          </a:xfrm>
          <a:custGeom>
            <a:avLst/>
            <a:gdLst/>
            <a:ahLst/>
            <a:cxnLst/>
            <a:rect l="l" t="t" r="r" b="b"/>
            <a:pathLst>
              <a:path w="4049806" h="6858000">
                <a:moveTo>
                  <a:pt x="0" y="0"/>
                </a:moveTo>
                <a:lnTo>
                  <a:pt x="4018525" y="0"/>
                </a:lnTo>
                <a:lnTo>
                  <a:pt x="4019816" y="10931"/>
                </a:lnTo>
                <a:cubicBezTo>
                  <a:pt x="4034945" y="94836"/>
                  <a:pt x="4032275" y="179884"/>
                  <a:pt x="4036343" y="264297"/>
                </a:cubicBezTo>
                <a:cubicBezTo>
                  <a:pt x="4041301" y="367652"/>
                  <a:pt x="4035072" y="471135"/>
                  <a:pt x="4032911" y="574617"/>
                </a:cubicBezTo>
                <a:cubicBezTo>
                  <a:pt x="4031004" y="662717"/>
                  <a:pt x="4022232" y="750690"/>
                  <a:pt x="4025029" y="838916"/>
                </a:cubicBezTo>
                <a:cubicBezTo>
                  <a:pt x="4025029" y="841968"/>
                  <a:pt x="4025029" y="845019"/>
                  <a:pt x="4025029" y="848070"/>
                </a:cubicBezTo>
                <a:cubicBezTo>
                  <a:pt x="4017020" y="945068"/>
                  <a:pt x="4017020" y="1042576"/>
                  <a:pt x="4025029" y="1139574"/>
                </a:cubicBezTo>
                <a:cubicBezTo>
                  <a:pt x="4027609" y="1179950"/>
                  <a:pt x="4026885" y="1220466"/>
                  <a:pt x="4022868" y="1260728"/>
                </a:cubicBezTo>
                <a:cubicBezTo>
                  <a:pt x="4019054" y="1311960"/>
                  <a:pt x="4006849" y="1364083"/>
                  <a:pt x="4015621" y="1414934"/>
                </a:cubicBezTo>
                <a:cubicBezTo>
                  <a:pt x="4021367" y="1456784"/>
                  <a:pt x="4024558" y="1498940"/>
                  <a:pt x="4025156" y="1541172"/>
                </a:cubicBezTo>
                <a:cubicBezTo>
                  <a:pt x="4029478" y="1635755"/>
                  <a:pt x="4025283" y="1730847"/>
                  <a:pt x="4023757" y="1825685"/>
                </a:cubicBezTo>
                <a:cubicBezTo>
                  <a:pt x="4021850" y="1936286"/>
                  <a:pt x="4024647" y="2046634"/>
                  <a:pt x="4015748" y="2157235"/>
                </a:cubicBezTo>
                <a:cubicBezTo>
                  <a:pt x="4010790" y="2246581"/>
                  <a:pt x="4010790" y="2336130"/>
                  <a:pt x="4015748" y="2425476"/>
                </a:cubicBezTo>
                <a:cubicBezTo>
                  <a:pt x="4018164" y="2507473"/>
                  <a:pt x="4030495" y="2588454"/>
                  <a:pt x="4028461" y="2671214"/>
                </a:cubicBezTo>
                <a:cubicBezTo>
                  <a:pt x="4026046" y="2767832"/>
                  <a:pt x="4014604" y="2863940"/>
                  <a:pt x="4018164" y="2960685"/>
                </a:cubicBezTo>
                <a:cubicBezTo>
                  <a:pt x="4019816" y="3006832"/>
                  <a:pt x="4019944" y="3052980"/>
                  <a:pt x="4020961" y="3099127"/>
                </a:cubicBezTo>
                <a:cubicBezTo>
                  <a:pt x="4021978" y="3154682"/>
                  <a:pt x="4032021" y="3210110"/>
                  <a:pt x="4026427" y="3265665"/>
                </a:cubicBezTo>
                <a:cubicBezTo>
                  <a:pt x="4017147" y="3358087"/>
                  <a:pt x="3993120" y="3448857"/>
                  <a:pt x="4008121" y="3543567"/>
                </a:cubicBezTo>
                <a:cubicBezTo>
                  <a:pt x="4016384" y="3595690"/>
                  <a:pt x="4025791" y="3647940"/>
                  <a:pt x="4030495" y="3700571"/>
                </a:cubicBezTo>
                <a:cubicBezTo>
                  <a:pt x="4034690" y="3747608"/>
                  <a:pt x="4045369" y="3795408"/>
                  <a:pt x="4037233" y="3842191"/>
                </a:cubicBezTo>
                <a:cubicBezTo>
                  <a:pt x="4030368" y="3882237"/>
                  <a:pt x="4034055" y="3922282"/>
                  <a:pt x="4028715" y="3962327"/>
                </a:cubicBezTo>
                <a:cubicBezTo>
                  <a:pt x="4021723" y="4014831"/>
                  <a:pt x="4017910" y="4068352"/>
                  <a:pt x="4012697" y="4121111"/>
                </a:cubicBezTo>
                <a:cubicBezTo>
                  <a:pt x="4007866" y="4169038"/>
                  <a:pt x="4004307" y="4216838"/>
                  <a:pt x="4017020" y="4261841"/>
                </a:cubicBezTo>
                <a:cubicBezTo>
                  <a:pt x="4048039" y="4375112"/>
                  <a:pt x="4031004" y="4487748"/>
                  <a:pt x="4019308" y="4600257"/>
                </a:cubicBezTo>
                <a:cubicBezTo>
                  <a:pt x="4013587" y="4655049"/>
                  <a:pt x="4005197" y="4712765"/>
                  <a:pt x="4017910" y="4762853"/>
                </a:cubicBezTo>
                <a:cubicBezTo>
                  <a:pt x="4041428" y="4851716"/>
                  <a:pt x="4022995" y="4936764"/>
                  <a:pt x="4012824" y="5021432"/>
                </a:cubicBezTo>
                <a:cubicBezTo>
                  <a:pt x="4002654" y="5106099"/>
                  <a:pt x="4000239" y="5189495"/>
                  <a:pt x="4018037" y="5272637"/>
                </a:cubicBezTo>
                <a:cubicBezTo>
                  <a:pt x="4030495" y="5331116"/>
                  <a:pt x="4030495" y="5390612"/>
                  <a:pt x="4032021" y="5449600"/>
                </a:cubicBezTo>
                <a:cubicBezTo>
                  <a:pt x="4032911" y="5486339"/>
                  <a:pt x="4019308" y="5523842"/>
                  <a:pt x="4010282" y="5560582"/>
                </a:cubicBezTo>
                <a:cubicBezTo>
                  <a:pt x="3994009" y="5626943"/>
                  <a:pt x="3988162" y="5694321"/>
                  <a:pt x="4010282" y="5759029"/>
                </a:cubicBezTo>
                <a:cubicBezTo>
                  <a:pt x="4040793" y="5848655"/>
                  <a:pt x="4058336" y="5938407"/>
                  <a:pt x="4045623" y="6033117"/>
                </a:cubicBezTo>
                <a:cubicBezTo>
                  <a:pt x="4038377" y="6091724"/>
                  <a:pt x="4036597" y="6151347"/>
                  <a:pt x="4025664" y="6209190"/>
                </a:cubicBezTo>
                <a:cubicBezTo>
                  <a:pt x="4007358" y="6304790"/>
                  <a:pt x="4013841" y="6399882"/>
                  <a:pt x="4028461" y="6494211"/>
                </a:cubicBezTo>
                <a:cubicBezTo>
                  <a:pt x="4038542" y="6573081"/>
                  <a:pt x="4039610" y="6652829"/>
                  <a:pt x="4031639" y="6731941"/>
                </a:cubicBezTo>
                <a:lnTo>
                  <a:pt x="4022913" y="6858000"/>
                </a:lnTo>
                <a:lnTo>
                  <a:pt x="0" y="6858000"/>
                </a:lnTo>
                <a:close/>
              </a:path>
            </a:pathLst>
          </a:custGeom>
        </p:spPr>
      </p:pic>
      <p:sp>
        <p:nvSpPr>
          <p:cNvPr id="13"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3">
            <a:extLst>
              <a:ext uri="{FF2B5EF4-FFF2-40B4-BE49-F238E27FC236}">
                <a16:creationId xmlns:a16="http://schemas.microsoft.com/office/drawing/2014/main" id="{5261A2DD-B763-BE83-E328-BB3866185427}"/>
              </a:ext>
            </a:extLst>
          </p:cNvPr>
          <p:cNvSpPr txBox="1">
            <a:spLocks/>
          </p:cNvSpPr>
          <p:nvPr/>
        </p:nvSpPr>
        <p:spPr>
          <a:xfrm>
            <a:off x="838200" y="6458861"/>
            <a:ext cx="1062789"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03E606-629D-4133-AA4E-5176562AA467}" type="datetimeFigureOut">
              <a:rPr lang="en-US" smtClean="0"/>
              <a:pPr/>
              <a:t>4/19/2023</a:t>
            </a:fld>
            <a:endParaRPr lang="en-US" dirty="0"/>
          </a:p>
        </p:txBody>
      </p:sp>
      <p:sp>
        <p:nvSpPr>
          <p:cNvPr id="8" name="Slide Number Placeholder 5">
            <a:extLst>
              <a:ext uri="{FF2B5EF4-FFF2-40B4-BE49-F238E27FC236}">
                <a16:creationId xmlns:a16="http://schemas.microsoft.com/office/drawing/2014/main" id="{727C4B67-22E1-4496-1373-F4A04CF2904C}"/>
              </a:ext>
            </a:extLst>
          </p:cNvPr>
          <p:cNvSpPr txBox="1">
            <a:spLocks/>
          </p:cNvSpPr>
          <p:nvPr/>
        </p:nvSpPr>
        <p:spPr>
          <a:xfrm>
            <a:off x="4724400" y="6458861"/>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7ED70B-F09B-4F02-81C4-3184A1FD931F}" type="slidenum">
              <a:rPr lang="en-US" smtClean="0"/>
              <a:pPr/>
              <a:t>6</a:t>
            </a:fld>
            <a:endParaRPr lang="en-US" dirty="0"/>
          </a:p>
        </p:txBody>
      </p:sp>
      <p:sp>
        <p:nvSpPr>
          <p:cNvPr id="9" name="TextBox 8">
            <a:extLst>
              <a:ext uri="{FF2B5EF4-FFF2-40B4-BE49-F238E27FC236}">
                <a16:creationId xmlns:a16="http://schemas.microsoft.com/office/drawing/2014/main" id="{6436AD87-94B7-751F-022A-742A424E3AA4}"/>
              </a:ext>
            </a:extLst>
          </p:cNvPr>
          <p:cNvSpPr txBox="1"/>
          <p:nvPr/>
        </p:nvSpPr>
        <p:spPr>
          <a:xfrm>
            <a:off x="9304720" y="6514465"/>
            <a:ext cx="2074607" cy="246221"/>
          </a:xfrm>
          <a:prstGeom prst="rect">
            <a:avLst/>
          </a:prstGeom>
          <a:noFill/>
        </p:spPr>
        <p:txBody>
          <a:bodyPr wrap="none" rtlCol="0">
            <a:spAutoFit/>
          </a:bodyPr>
          <a:lstStyle/>
          <a:p>
            <a:r>
              <a:rPr lang="en-US" sz="1000" dirty="0">
                <a:solidFill>
                  <a:schemeClr val="bg1">
                    <a:lumMod val="65000"/>
                  </a:schemeClr>
                </a:solidFill>
                <a:latin typeface="Arial Narrow" panose="020B0606020202030204" pitchFamily="34" charset="0"/>
              </a:rPr>
              <a:t>IS Lecture Presentation for Job ID 23771</a:t>
            </a:r>
          </a:p>
        </p:txBody>
      </p:sp>
      <p:sp>
        <p:nvSpPr>
          <p:cNvPr id="10" name="TextBox 9">
            <a:extLst>
              <a:ext uri="{FF2B5EF4-FFF2-40B4-BE49-F238E27FC236}">
                <a16:creationId xmlns:a16="http://schemas.microsoft.com/office/drawing/2014/main" id="{4D346B30-6ACB-569C-EFDF-A2B853E2A3F8}"/>
              </a:ext>
            </a:extLst>
          </p:cNvPr>
          <p:cNvSpPr txBox="1"/>
          <p:nvPr/>
        </p:nvSpPr>
        <p:spPr>
          <a:xfrm>
            <a:off x="2076203" y="6514465"/>
            <a:ext cx="2204450" cy="253916"/>
          </a:xfrm>
          <a:prstGeom prst="rect">
            <a:avLst/>
          </a:prstGeom>
          <a:noFill/>
        </p:spPr>
        <p:txBody>
          <a:bodyPr wrap="none" rtlCol="0">
            <a:spAutoFit/>
          </a:bodyPr>
          <a:lstStyle/>
          <a:p>
            <a:r>
              <a:rPr lang="en-US" sz="1050" dirty="0">
                <a:solidFill>
                  <a:schemeClr val="bg1">
                    <a:lumMod val="65000"/>
                  </a:schemeClr>
                </a:solidFill>
                <a:latin typeface="Arial Narrow" panose="020B0606020202030204" pitchFamily="34" charset="0"/>
              </a:rPr>
              <a:t>© 2018 – 2023, Professor Patrick Slattery</a:t>
            </a:r>
          </a:p>
        </p:txBody>
      </p:sp>
      <p:pic>
        <p:nvPicPr>
          <p:cNvPr id="12" name="Picture 2">
            <a:extLst>
              <a:ext uri="{FF2B5EF4-FFF2-40B4-BE49-F238E27FC236}">
                <a16:creationId xmlns:a16="http://schemas.microsoft.com/office/drawing/2014/main" id="{E143124C-A7FB-F762-1832-5FB465A0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794491" y="189424"/>
            <a:ext cx="1169673" cy="61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521C53B9-F107-D0EE-E7C1-B7D2A2091F53}"/>
              </a:ext>
            </a:extLst>
          </p:cNvPr>
          <p:cNvSpPr txBox="1"/>
          <p:nvPr/>
        </p:nvSpPr>
        <p:spPr>
          <a:xfrm>
            <a:off x="812673" y="6629881"/>
            <a:ext cx="2488182" cy="261610"/>
          </a:xfrm>
          <a:prstGeom prst="rect">
            <a:avLst/>
          </a:prstGeom>
          <a:noFill/>
        </p:spPr>
        <p:txBody>
          <a:bodyPr wrap="none" rtlCol="0">
            <a:spAutoFit/>
          </a:bodyPr>
          <a:lstStyle/>
          <a:p>
            <a:r>
              <a:rPr lang="en-US" sz="1100" dirty="0">
                <a:solidFill>
                  <a:schemeClr val="bg1">
                    <a:lumMod val="75000"/>
                  </a:schemeClr>
                </a:solidFill>
              </a:rPr>
              <a:t>image courtesy of Microsoft PowerPoint</a:t>
            </a:r>
          </a:p>
        </p:txBody>
      </p:sp>
    </p:spTree>
    <p:extLst>
      <p:ext uri="{BB962C8B-B14F-4D97-AF65-F5344CB8AC3E}">
        <p14:creationId xmlns:p14="http://schemas.microsoft.com/office/powerpoint/2010/main" val="2737196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30ABF4B-0A71-9067-3166-191A66C7664A}"/>
              </a:ext>
            </a:extLst>
          </p:cNvPr>
          <p:cNvSpPr>
            <a:spLocks noGrp="1"/>
          </p:cNvSpPr>
          <p:nvPr>
            <p:ph type="title"/>
          </p:nvPr>
        </p:nvSpPr>
        <p:spPr>
          <a:xfrm>
            <a:off x="643468" y="643467"/>
            <a:ext cx="4620584" cy="3166533"/>
          </a:xfrm>
        </p:spPr>
        <p:txBody>
          <a:bodyPr vert="horz" lIns="91440" tIns="45720" rIns="91440" bIns="45720" rtlCol="0" anchor="b">
            <a:normAutofit/>
          </a:bodyPr>
          <a:lstStyle/>
          <a:p>
            <a:r>
              <a:rPr lang="en-US" sz="4400" dirty="0"/>
              <a:t>We will use data about farmers’ markets in </a:t>
            </a:r>
            <a:r>
              <a:rPr lang="en-US" sz="4400" b="1" dirty="0"/>
              <a:t>San José </a:t>
            </a:r>
            <a:r>
              <a:rPr lang="en-US" sz="4400" dirty="0"/>
              <a:t>to construct maps with Folium</a:t>
            </a:r>
          </a:p>
        </p:txBody>
      </p:sp>
      <p:pic>
        <p:nvPicPr>
          <p:cNvPr id="7" name="Picture 6">
            <a:extLst>
              <a:ext uri="{FF2B5EF4-FFF2-40B4-BE49-F238E27FC236}">
                <a16:creationId xmlns:a16="http://schemas.microsoft.com/office/drawing/2014/main" id="{1C683D5C-1B33-1D4E-0265-EA42D8C4615A}"/>
              </a:ext>
            </a:extLst>
          </p:cNvPr>
          <p:cNvPicPr>
            <a:picLocks noChangeAspect="1"/>
          </p:cNvPicPr>
          <p:nvPr/>
        </p:nvPicPr>
        <p:blipFill>
          <a:blip r:embed="rId2">
            <a:extLst>
              <a:ext uri="{28A0092B-C50C-407E-A947-70E740481C1C}">
                <a14:useLocalDpi xmlns:a14="http://schemas.microsoft.com/office/drawing/2010/main" val="0"/>
              </a:ext>
            </a:extLst>
          </a:blip>
          <a:srcRect l="1085" r="1085"/>
          <a:stretch/>
        </p:blipFill>
        <p:spPr>
          <a:xfrm>
            <a:off x="5264052" y="10"/>
            <a:ext cx="692794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 name="TextBox 1">
            <a:extLst>
              <a:ext uri="{FF2B5EF4-FFF2-40B4-BE49-F238E27FC236}">
                <a16:creationId xmlns:a16="http://schemas.microsoft.com/office/drawing/2014/main" id="{41FB3D91-193E-98FA-3F11-D87A1CBADE17}"/>
              </a:ext>
            </a:extLst>
          </p:cNvPr>
          <p:cNvSpPr txBox="1"/>
          <p:nvPr/>
        </p:nvSpPr>
        <p:spPr>
          <a:xfrm>
            <a:off x="643468" y="5090160"/>
            <a:ext cx="4728957" cy="1513840"/>
          </a:xfrm>
          <a:prstGeom prst="rect">
            <a:avLst/>
          </a:prstGeom>
          <a:noFill/>
        </p:spPr>
        <p:txBody>
          <a:bodyPr wrap="square" rtlCol="0">
            <a:noAutofit/>
          </a:bodyPr>
          <a:lstStyle/>
          <a:p>
            <a:r>
              <a:rPr lang="en-US" sz="2400" i="1" dirty="0"/>
              <a:t>In Spanish “</a:t>
            </a:r>
            <a:r>
              <a:rPr lang="en-US" sz="2400" b="1" i="1" dirty="0"/>
              <a:t>ferias del </a:t>
            </a:r>
            <a:r>
              <a:rPr lang="en-US" sz="2400" b="1" i="1" dirty="0" err="1"/>
              <a:t>agricultores</a:t>
            </a:r>
            <a:r>
              <a:rPr lang="en-US" sz="2400" i="1" dirty="0"/>
              <a:t>”  means “</a:t>
            </a:r>
            <a:r>
              <a:rPr lang="en-US" sz="2400" b="1" i="1" dirty="0"/>
              <a:t>farmers’ markets</a:t>
            </a:r>
            <a:r>
              <a:rPr lang="en-US" sz="2400" i="1" dirty="0"/>
              <a:t>” , and “</a:t>
            </a:r>
            <a:r>
              <a:rPr lang="en-US" sz="2400" b="1" i="1" dirty="0"/>
              <a:t>feria </a:t>
            </a:r>
            <a:r>
              <a:rPr lang="en-US" sz="2400" b="1" i="1" dirty="0" err="1"/>
              <a:t>verde</a:t>
            </a:r>
            <a:r>
              <a:rPr lang="en-US" sz="2400" i="1" dirty="0"/>
              <a:t>” means “</a:t>
            </a:r>
            <a:r>
              <a:rPr lang="en-US" sz="2400" b="1" i="1" dirty="0"/>
              <a:t>green market</a:t>
            </a:r>
            <a:r>
              <a:rPr lang="en-US" sz="2400" i="1" dirty="0"/>
              <a:t>”</a:t>
            </a:r>
          </a:p>
        </p:txBody>
      </p:sp>
      <p:sp>
        <p:nvSpPr>
          <p:cNvPr id="3" name="Date Placeholder 3">
            <a:extLst>
              <a:ext uri="{FF2B5EF4-FFF2-40B4-BE49-F238E27FC236}">
                <a16:creationId xmlns:a16="http://schemas.microsoft.com/office/drawing/2014/main" id="{4AA7F057-EFE8-E6AC-7ECB-10F18DC0E420}"/>
              </a:ext>
            </a:extLst>
          </p:cNvPr>
          <p:cNvSpPr txBox="1">
            <a:spLocks/>
          </p:cNvSpPr>
          <p:nvPr/>
        </p:nvSpPr>
        <p:spPr>
          <a:xfrm>
            <a:off x="838200" y="6458861"/>
            <a:ext cx="1062789"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03E606-629D-4133-AA4E-5176562AA467}" type="datetimeFigureOut">
              <a:rPr lang="en-US" smtClean="0"/>
              <a:pPr/>
              <a:t>4/19/2023</a:t>
            </a:fld>
            <a:endParaRPr lang="en-US" dirty="0"/>
          </a:p>
        </p:txBody>
      </p:sp>
      <p:sp>
        <p:nvSpPr>
          <p:cNvPr id="6" name="Slide Number Placeholder 5">
            <a:extLst>
              <a:ext uri="{FF2B5EF4-FFF2-40B4-BE49-F238E27FC236}">
                <a16:creationId xmlns:a16="http://schemas.microsoft.com/office/drawing/2014/main" id="{F8F84181-37E4-140B-C3EB-7E12132C386D}"/>
              </a:ext>
            </a:extLst>
          </p:cNvPr>
          <p:cNvSpPr txBox="1">
            <a:spLocks/>
          </p:cNvSpPr>
          <p:nvPr/>
        </p:nvSpPr>
        <p:spPr>
          <a:xfrm>
            <a:off x="4724400" y="6458861"/>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7ED70B-F09B-4F02-81C4-3184A1FD931F}" type="slidenum">
              <a:rPr lang="en-US" smtClean="0"/>
              <a:pPr/>
              <a:t>7</a:t>
            </a:fld>
            <a:endParaRPr lang="en-US" dirty="0"/>
          </a:p>
        </p:txBody>
      </p:sp>
      <p:sp>
        <p:nvSpPr>
          <p:cNvPr id="8" name="TextBox 7">
            <a:extLst>
              <a:ext uri="{FF2B5EF4-FFF2-40B4-BE49-F238E27FC236}">
                <a16:creationId xmlns:a16="http://schemas.microsoft.com/office/drawing/2014/main" id="{4B0BD009-AEED-C3F0-4C68-34BDE078CD22}"/>
              </a:ext>
            </a:extLst>
          </p:cNvPr>
          <p:cNvSpPr txBox="1"/>
          <p:nvPr/>
        </p:nvSpPr>
        <p:spPr>
          <a:xfrm>
            <a:off x="9304720" y="6514465"/>
            <a:ext cx="2074607" cy="246221"/>
          </a:xfrm>
          <a:prstGeom prst="rect">
            <a:avLst/>
          </a:prstGeom>
          <a:noFill/>
        </p:spPr>
        <p:txBody>
          <a:bodyPr wrap="none" rtlCol="0">
            <a:spAutoFit/>
          </a:bodyPr>
          <a:lstStyle/>
          <a:p>
            <a:r>
              <a:rPr lang="en-US" sz="1000" dirty="0">
                <a:solidFill>
                  <a:schemeClr val="bg1">
                    <a:lumMod val="65000"/>
                  </a:schemeClr>
                </a:solidFill>
                <a:latin typeface="Arial Narrow" panose="020B0606020202030204" pitchFamily="34" charset="0"/>
              </a:rPr>
              <a:t>IS Lecture Presentation for Job ID 23771</a:t>
            </a:r>
          </a:p>
        </p:txBody>
      </p:sp>
      <p:sp>
        <p:nvSpPr>
          <p:cNvPr id="9" name="TextBox 8">
            <a:extLst>
              <a:ext uri="{FF2B5EF4-FFF2-40B4-BE49-F238E27FC236}">
                <a16:creationId xmlns:a16="http://schemas.microsoft.com/office/drawing/2014/main" id="{F070E007-8E89-9E88-7179-F729BA860BA1}"/>
              </a:ext>
            </a:extLst>
          </p:cNvPr>
          <p:cNvSpPr txBox="1"/>
          <p:nvPr/>
        </p:nvSpPr>
        <p:spPr>
          <a:xfrm>
            <a:off x="2076203" y="6514465"/>
            <a:ext cx="2204450" cy="253916"/>
          </a:xfrm>
          <a:prstGeom prst="rect">
            <a:avLst/>
          </a:prstGeom>
          <a:noFill/>
        </p:spPr>
        <p:txBody>
          <a:bodyPr wrap="none" rtlCol="0">
            <a:spAutoFit/>
          </a:bodyPr>
          <a:lstStyle/>
          <a:p>
            <a:r>
              <a:rPr lang="en-US" sz="1050" dirty="0">
                <a:solidFill>
                  <a:schemeClr val="bg1">
                    <a:lumMod val="65000"/>
                  </a:schemeClr>
                </a:solidFill>
                <a:latin typeface="Arial Narrow" panose="020B0606020202030204" pitchFamily="34" charset="0"/>
              </a:rPr>
              <a:t>© 2018 – 2023, Professor Patrick Slattery</a:t>
            </a:r>
          </a:p>
        </p:txBody>
      </p:sp>
      <p:pic>
        <p:nvPicPr>
          <p:cNvPr id="10" name="Picture 2">
            <a:extLst>
              <a:ext uri="{FF2B5EF4-FFF2-40B4-BE49-F238E27FC236}">
                <a16:creationId xmlns:a16="http://schemas.microsoft.com/office/drawing/2014/main" id="{1F316D4F-1A03-0FA9-CEE5-B0AD8DB64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794491" y="189424"/>
            <a:ext cx="1169673" cy="61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3CCDC2F9-23E1-68B2-32C1-0D4DD2E044A7}"/>
              </a:ext>
            </a:extLst>
          </p:cNvPr>
          <p:cNvSpPr txBox="1"/>
          <p:nvPr/>
        </p:nvSpPr>
        <p:spPr>
          <a:xfrm>
            <a:off x="7530797" y="6562376"/>
            <a:ext cx="1710725" cy="261610"/>
          </a:xfrm>
          <a:prstGeom prst="rect">
            <a:avLst/>
          </a:prstGeom>
          <a:noFill/>
        </p:spPr>
        <p:txBody>
          <a:bodyPr wrap="none" rtlCol="0">
            <a:spAutoFit/>
          </a:bodyPr>
          <a:lstStyle/>
          <a:p>
            <a:r>
              <a:rPr lang="en-US" sz="1100" dirty="0">
                <a:solidFill>
                  <a:schemeClr val="bg1">
                    <a:lumMod val="75000"/>
                  </a:schemeClr>
                </a:solidFill>
              </a:rPr>
              <a:t>image by Patrick J. Slattery</a:t>
            </a:r>
          </a:p>
        </p:txBody>
      </p:sp>
    </p:spTree>
    <p:extLst>
      <p:ext uri="{BB962C8B-B14F-4D97-AF65-F5344CB8AC3E}">
        <p14:creationId xmlns:p14="http://schemas.microsoft.com/office/powerpoint/2010/main" val="674918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30ABF4B-0A71-9067-3166-191A66C7664A}"/>
              </a:ext>
            </a:extLst>
          </p:cNvPr>
          <p:cNvSpPr>
            <a:spLocks noGrp="1"/>
          </p:cNvSpPr>
          <p:nvPr>
            <p:ph type="title"/>
          </p:nvPr>
        </p:nvSpPr>
        <p:spPr>
          <a:xfrm>
            <a:off x="643468" y="643467"/>
            <a:ext cx="4620584" cy="3166533"/>
          </a:xfrm>
        </p:spPr>
        <p:txBody>
          <a:bodyPr vert="horz" lIns="91440" tIns="45720" rIns="91440" bIns="45720" rtlCol="0" anchor="b">
            <a:normAutofit fontScale="90000"/>
          </a:bodyPr>
          <a:lstStyle/>
          <a:p>
            <a:r>
              <a:rPr lang="en-US" sz="4400" dirty="0"/>
              <a:t>The Folium exercise to take away from today’s class works with bike rental data from </a:t>
            </a:r>
            <a:r>
              <a:rPr lang="en-US" sz="4400" b="1" dirty="0"/>
              <a:t>Dublin, Ireland</a:t>
            </a:r>
          </a:p>
        </p:txBody>
      </p:sp>
      <p:pic>
        <p:nvPicPr>
          <p:cNvPr id="7" name="Picture 6">
            <a:extLst>
              <a:ext uri="{FF2B5EF4-FFF2-40B4-BE49-F238E27FC236}">
                <a16:creationId xmlns:a16="http://schemas.microsoft.com/office/drawing/2014/main" id="{1C683D5C-1B33-1D4E-0265-EA42D8C4615A}"/>
              </a:ext>
            </a:extLst>
          </p:cNvPr>
          <p:cNvPicPr>
            <a:picLocks noChangeAspect="1"/>
          </p:cNvPicPr>
          <p:nvPr/>
        </p:nvPicPr>
        <p:blipFill>
          <a:blip r:embed="rId2">
            <a:extLst>
              <a:ext uri="{28A0092B-C50C-407E-A947-70E740481C1C}">
                <a14:useLocalDpi xmlns:a14="http://schemas.microsoft.com/office/drawing/2010/main" val="0"/>
              </a:ext>
            </a:extLst>
          </a:blip>
          <a:srcRect t="14478" b="14478"/>
          <a:stretch/>
        </p:blipFill>
        <p:spPr>
          <a:xfrm>
            <a:off x="5181601" y="10"/>
            <a:ext cx="7010400"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 name="TextBox 1">
            <a:extLst>
              <a:ext uri="{FF2B5EF4-FFF2-40B4-BE49-F238E27FC236}">
                <a16:creationId xmlns:a16="http://schemas.microsoft.com/office/drawing/2014/main" id="{72FE267E-EE07-67B9-533E-AD03300DFDF1}"/>
              </a:ext>
            </a:extLst>
          </p:cNvPr>
          <p:cNvSpPr txBox="1"/>
          <p:nvPr/>
        </p:nvSpPr>
        <p:spPr>
          <a:xfrm>
            <a:off x="643468" y="5090160"/>
            <a:ext cx="4728957" cy="1513840"/>
          </a:xfrm>
          <a:prstGeom prst="rect">
            <a:avLst/>
          </a:prstGeom>
          <a:noFill/>
        </p:spPr>
        <p:txBody>
          <a:bodyPr wrap="square" rtlCol="0">
            <a:noAutofit/>
          </a:bodyPr>
          <a:lstStyle/>
          <a:p>
            <a:r>
              <a:rPr lang="en-US" sz="2400" i="1" dirty="0"/>
              <a:t>In Irish (Gaelic) the word for “</a:t>
            </a:r>
            <a:r>
              <a:rPr lang="en-US" sz="2400" b="1" i="1" dirty="0"/>
              <a:t>bicycle</a:t>
            </a:r>
            <a:r>
              <a:rPr lang="en-US" sz="2400" i="1" dirty="0"/>
              <a:t>” is “</a:t>
            </a:r>
            <a:r>
              <a:rPr lang="en-US" sz="2400" b="1" i="1" dirty="0" err="1"/>
              <a:t>rothar</a:t>
            </a:r>
            <a:r>
              <a:rPr lang="en-US" sz="2400" i="1" dirty="0"/>
              <a:t>” , which just means “</a:t>
            </a:r>
            <a:r>
              <a:rPr lang="en-US" sz="2400" b="1" i="1" dirty="0"/>
              <a:t>thing with a wheel(s)</a:t>
            </a:r>
            <a:r>
              <a:rPr lang="en-US" sz="2400" i="1" dirty="0"/>
              <a:t>”</a:t>
            </a:r>
          </a:p>
        </p:txBody>
      </p:sp>
      <p:sp>
        <p:nvSpPr>
          <p:cNvPr id="3" name="Date Placeholder 3">
            <a:extLst>
              <a:ext uri="{FF2B5EF4-FFF2-40B4-BE49-F238E27FC236}">
                <a16:creationId xmlns:a16="http://schemas.microsoft.com/office/drawing/2014/main" id="{752610C4-B1AD-28BD-2FC4-341B6C019D6A}"/>
              </a:ext>
            </a:extLst>
          </p:cNvPr>
          <p:cNvSpPr txBox="1">
            <a:spLocks/>
          </p:cNvSpPr>
          <p:nvPr/>
        </p:nvSpPr>
        <p:spPr>
          <a:xfrm>
            <a:off x="838200" y="6458861"/>
            <a:ext cx="1062789"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03E606-629D-4133-AA4E-5176562AA467}" type="datetimeFigureOut">
              <a:rPr lang="en-US" smtClean="0"/>
              <a:pPr/>
              <a:t>4/19/2023</a:t>
            </a:fld>
            <a:endParaRPr lang="en-US" dirty="0"/>
          </a:p>
        </p:txBody>
      </p:sp>
      <p:sp>
        <p:nvSpPr>
          <p:cNvPr id="5" name="Slide Number Placeholder 5">
            <a:extLst>
              <a:ext uri="{FF2B5EF4-FFF2-40B4-BE49-F238E27FC236}">
                <a16:creationId xmlns:a16="http://schemas.microsoft.com/office/drawing/2014/main" id="{CC1C8619-2697-3246-CA94-1722EF6F0047}"/>
              </a:ext>
            </a:extLst>
          </p:cNvPr>
          <p:cNvSpPr txBox="1">
            <a:spLocks/>
          </p:cNvSpPr>
          <p:nvPr/>
        </p:nvSpPr>
        <p:spPr>
          <a:xfrm>
            <a:off x="4724400" y="6458861"/>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7ED70B-F09B-4F02-81C4-3184A1FD931F}" type="slidenum">
              <a:rPr lang="en-US" smtClean="0"/>
              <a:pPr/>
              <a:t>8</a:t>
            </a:fld>
            <a:endParaRPr lang="en-US" dirty="0"/>
          </a:p>
        </p:txBody>
      </p:sp>
      <p:sp>
        <p:nvSpPr>
          <p:cNvPr id="6" name="TextBox 5">
            <a:extLst>
              <a:ext uri="{FF2B5EF4-FFF2-40B4-BE49-F238E27FC236}">
                <a16:creationId xmlns:a16="http://schemas.microsoft.com/office/drawing/2014/main" id="{F2A29448-A98A-3C43-BEEC-0AC6F5E47FA9}"/>
              </a:ext>
            </a:extLst>
          </p:cNvPr>
          <p:cNvSpPr txBox="1"/>
          <p:nvPr/>
        </p:nvSpPr>
        <p:spPr>
          <a:xfrm>
            <a:off x="9304720" y="6514465"/>
            <a:ext cx="2074607" cy="246221"/>
          </a:xfrm>
          <a:prstGeom prst="rect">
            <a:avLst/>
          </a:prstGeom>
          <a:noFill/>
        </p:spPr>
        <p:txBody>
          <a:bodyPr wrap="none" rtlCol="0">
            <a:spAutoFit/>
          </a:bodyPr>
          <a:lstStyle/>
          <a:p>
            <a:r>
              <a:rPr lang="en-US" sz="1000" dirty="0">
                <a:solidFill>
                  <a:schemeClr val="bg1">
                    <a:lumMod val="65000"/>
                  </a:schemeClr>
                </a:solidFill>
                <a:latin typeface="Arial Narrow" panose="020B0606020202030204" pitchFamily="34" charset="0"/>
              </a:rPr>
              <a:t>IS Lecture Presentation for Job ID 23771</a:t>
            </a:r>
          </a:p>
        </p:txBody>
      </p:sp>
      <p:sp>
        <p:nvSpPr>
          <p:cNvPr id="8" name="TextBox 7">
            <a:extLst>
              <a:ext uri="{FF2B5EF4-FFF2-40B4-BE49-F238E27FC236}">
                <a16:creationId xmlns:a16="http://schemas.microsoft.com/office/drawing/2014/main" id="{97971953-0E69-11D1-8A61-E14719EC15C7}"/>
              </a:ext>
            </a:extLst>
          </p:cNvPr>
          <p:cNvSpPr txBox="1"/>
          <p:nvPr/>
        </p:nvSpPr>
        <p:spPr>
          <a:xfrm>
            <a:off x="2076203" y="6514465"/>
            <a:ext cx="2204450" cy="253916"/>
          </a:xfrm>
          <a:prstGeom prst="rect">
            <a:avLst/>
          </a:prstGeom>
          <a:noFill/>
        </p:spPr>
        <p:txBody>
          <a:bodyPr wrap="none" rtlCol="0">
            <a:spAutoFit/>
          </a:bodyPr>
          <a:lstStyle/>
          <a:p>
            <a:r>
              <a:rPr lang="en-US" sz="1050" dirty="0">
                <a:solidFill>
                  <a:schemeClr val="bg1">
                    <a:lumMod val="65000"/>
                  </a:schemeClr>
                </a:solidFill>
                <a:latin typeface="Arial Narrow" panose="020B0606020202030204" pitchFamily="34" charset="0"/>
              </a:rPr>
              <a:t>© 2018 – 2023, Professor Patrick Slattery</a:t>
            </a:r>
          </a:p>
        </p:txBody>
      </p:sp>
      <p:pic>
        <p:nvPicPr>
          <p:cNvPr id="9" name="Picture 2">
            <a:extLst>
              <a:ext uri="{FF2B5EF4-FFF2-40B4-BE49-F238E27FC236}">
                <a16:creationId xmlns:a16="http://schemas.microsoft.com/office/drawing/2014/main" id="{B7E4CA58-BA6B-8F68-E2E9-99D64172F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794491" y="189424"/>
            <a:ext cx="1169673" cy="61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2E5EFEF3-A13C-4B1D-CFF5-48F5D5DEAAEC}"/>
              </a:ext>
            </a:extLst>
          </p:cNvPr>
          <p:cNvSpPr txBox="1"/>
          <p:nvPr/>
        </p:nvSpPr>
        <p:spPr>
          <a:xfrm>
            <a:off x="8276408" y="6629881"/>
            <a:ext cx="3103735" cy="261610"/>
          </a:xfrm>
          <a:prstGeom prst="rect">
            <a:avLst/>
          </a:prstGeom>
          <a:noFill/>
        </p:spPr>
        <p:txBody>
          <a:bodyPr wrap="none" rtlCol="0">
            <a:spAutoFit/>
          </a:bodyPr>
          <a:lstStyle/>
          <a:p>
            <a:r>
              <a:rPr lang="en-US" sz="1100" dirty="0">
                <a:solidFill>
                  <a:schemeClr val="bg1">
                    <a:lumMod val="75000"/>
                  </a:schemeClr>
                </a:solidFill>
              </a:rPr>
              <a:t>image courtesy of  Franz P. </a:t>
            </a:r>
            <a:r>
              <a:rPr lang="en-US" sz="1100" dirty="0" err="1">
                <a:solidFill>
                  <a:schemeClr val="bg1">
                    <a:lumMod val="75000"/>
                  </a:schemeClr>
                </a:solidFill>
              </a:rPr>
              <a:t>Saurte</a:t>
            </a:r>
            <a:r>
              <a:rPr lang="en-US" sz="1100" dirty="0">
                <a:solidFill>
                  <a:schemeClr val="bg1">
                    <a:lumMod val="75000"/>
                  </a:schemeClr>
                </a:solidFill>
              </a:rPr>
              <a:t> on Pixabay.com</a:t>
            </a:r>
          </a:p>
        </p:txBody>
      </p:sp>
    </p:spTree>
    <p:extLst>
      <p:ext uri="{BB962C8B-B14F-4D97-AF65-F5344CB8AC3E}">
        <p14:creationId xmlns:p14="http://schemas.microsoft.com/office/powerpoint/2010/main" val="2204427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9819B-C010-4434-E47C-66D1BB9AABED}"/>
              </a:ext>
            </a:extLst>
          </p:cNvPr>
          <p:cNvSpPr>
            <a:spLocks noGrp="1"/>
          </p:cNvSpPr>
          <p:nvPr>
            <p:ph type="title"/>
          </p:nvPr>
        </p:nvSpPr>
        <p:spPr>
          <a:xfrm>
            <a:off x="635000" y="640823"/>
            <a:ext cx="3418659" cy="5583148"/>
          </a:xfrm>
        </p:spPr>
        <p:txBody>
          <a:bodyPr anchor="ctr">
            <a:normAutofit/>
          </a:bodyPr>
          <a:lstStyle/>
          <a:p>
            <a:r>
              <a:rPr lang="en-US" dirty="0"/>
              <a:t>Before we practice making maps of </a:t>
            </a:r>
            <a:r>
              <a:rPr lang="en-US" i="1" dirty="0"/>
              <a:t>ferias del agricultor </a:t>
            </a:r>
            <a:r>
              <a:rPr lang="en-US" dirty="0"/>
              <a:t>(farmers’ markets), let’s discuss some of the concepts</a:t>
            </a: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E46D73AD-4C11-4F20-1734-4806129C9D10}"/>
              </a:ext>
            </a:extLst>
          </p:cNvPr>
          <p:cNvGraphicFramePr>
            <a:graphicFrameLocks noGrp="1"/>
          </p:cNvGraphicFramePr>
          <p:nvPr>
            <p:ph idx="1"/>
            <p:extLst>
              <p:ext uri="{D42A27DB-BD31-4B8C-83A1-F6EECF244321}">
                <p14:modId xmlns:p14="http://schemas.microsoft.com/office/powerpoint/2010/main" val="15010629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Date Placeholder 3">
            <a:extLst>
              <a:ext uri="{FF2B5EF4-FFF2-40B4-BE49-F238E27FC236}">
                <a16:creationId xmlns:a16="http://schemas.microsoft.com/office/drawing/2014/main" id="{9B8BDA4D-8E63-9BA6-83FD-90CACEAD5CA9}"/>
              </a:ext>
            </a:extLst>
          </p:cNvPr>
          <p:cNvSpPr txBox="1">
            <a:spLocks/>
          </p:cNvSpPr>
          <p:nvPr/>
        </p:nvSpPr>
        <p:spPr>
          <a:xfrm>
            <a:off x="838200" y="6458861"/>
            <a:ext cx="1062789"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tint val="75000"/>
                  </a:schemeClr>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03E606-629D-4133-AA4E-5176562AA467}" type="datetimeFigureOut">
              <a:rPr lang="en-US" smtClean="0"/>
              <a:pPr/>
              <a:t>4/19/2023</a:t>
            </a:fld>
            <a:endParaRPr lang="en-US" dirty="0"/>
          </a:p>
        </p:txBody>
      </p:sp>
      <p:sp>
        <p:nvSpPr>
          <p:cNvPr id="9" name="Slide Number Placeholder 5">
            <a:extLst>
              <a:ext uri="{FF2B5EF4-FFF2-40B4-BE49-F238E27FC236}">
                <a16:creationId xmlns:a16="http://schemas.microsoft.com/office/drawing/2014/main" id="{C13AF986-3C0F-AF1D-1542-5ABD3A7107DC}"/>
              </a:ext>
            </a:extLst>
          </p:cNvPr>
          <p:cNvSpPr txBox="1">
            <a:spLocks/>
          </p:cNvSpPr>
          <p:nvPr/>
        </p:nvSpPr>
        <p:spPr>
          <a:xfrm>
            <a:off x="4724400" y="6458861"/>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7ED70B-F09B-4F02-81C4-3184A1FD931F}" type="slidenum">
              <a:rPr lang="en-US" smtClean="0"/>
              <a:pPr/>
              <a:t>9</a:t>
            </a:fld>
            <a:endParaRPr lang="en-US" dirty="0"/>
          </a:p>
        </p:txBody>
      </p:sp>
      <p:sp>
        <p:nvSpPr>
          <p:cNvPr id="10" name="TextBox 9">
            <a:extLst>
              <a:ext uri="{FF2B5EF4-FFF2-40B4-BE49-F238E27FC236}">
                <a16:creationId xmlns:a16="http://schemas.microsoft.com/office/drawing/2014/main" id="{2CF466EA-B204-5941-32E6-CBD0D7BF0FAA}"/>
              </a:ext>
            </a:extLst>
          </p:cNvPr>
          <p:cNvSpPr txBox="1"/>
          <p:nvPr/>
        </p:nvSpPr>
        <p:spPr>
          <a:xfrm>
            <a:off x="9304720" y="6514465"/>
            <a:ext cx="2074607" cy="246221"/>
          </a:xfrm>
          <a:prstGeom prst="rect">
            <a:avLst/>
          </a:prstGeom>
          <a:noFill/>
        </p:spPr>
        <p:txBody>
          <a:bodyPr wrap="none" rtlCol="0">
            <a:spAutoFit/>
          </a:bodyPr>
          <a:lstStyle/>
          <a:p>
            <a:r>
              <a:rPr lang="en-US" sz="1000" dirty="0">
                <a:solidFill>
                  <a:schemeClr val="bg1">
                    <a:lumMod val="65000"/>
                  </a:schemeClr>
                </a:solidFill>
                <a:latin typeface="Arial Narrow" panose="020B0606020202030204" pitchFamily="34" charset="0"/>
              </a:rPr>
              <a:t>IS Lecture Presentation for Job ID 23771</a:t>
            </a:r>
          </a:p>
        </p:txBody>
      </p:sp>
      <p:sp>
        <p:nvSpPr>
          <p:cNvPr id="11" name="TextBox 10">
            <a:extLst>
              <a:ext uri="{FF2B5EF4-FFF2-40B4-BE49-F238E27FC236}">
                <a16:creationId xmlns:a16="http://schemas.microsoft.com/office/drawing/2014/main" id="{6D67CCCA-762D-10C4-C200-40B456C7CA45}"/>
              </a:ext>
            </a:extLst>
          </p:cNvPr>
          <p:cNvSpPr txBox="1"/>
          <p:nvPr/>
        </p:nvSpPr>
        <p:spPr>
          <a:xfrm>
            <a:off x="2076203" y="6514465"/>
            <a:ext cx="2204450" cy="253916"/>
          </a:xfrm>
          <a:prstGeom prst="rect">
            <a:avLst/>
          </a:prstGeom>
          <a:noFill/>
        </p:spPr>
        <p:txBody>
          <a:bodyPr wrap="none" rtlCol="0">
            <a:spAutoFit/>
          </a:bodyPr>
          <a:lstStyle/>
          <a:p>
            <a:r>
              <a:rPr lang="en-US" sz="1050" dirty="0">
                <a:solidFill>
                  <a:schemeClr val="bg1">
                    <a:lumMod val="65000"/>
                  </a:schemeClr>
                </a:solidFill>
                <a:latin typeface="Arial Narrow" panose="020B0606020202030204" pitchFamily="34" charset="0"/>
              </a:rPr>
              <a:t>© 2018 – 2023, Professor Patrick Slattery</a:t>
            </a:r>
          </a:p>
        </p:txBody>
      </p:sp>
      <p:pic>
        <p:nvPicPr>
          <p:cNvPr id="13" name="Picture 2">
            <a:extLst>
              <a:ext uri="{FF2B5EF4-FFF2-40B4-BE49-F238E27FC236}">
                <a16:creationId xmlns:a16="http://schemas.microsoft.com/office/drawing/2014/main" id="{A88C9C3E-9B8F-675E-C258-518C36AA51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0794491" y="189424"/>
            <a:ext cx="1169673" cy="61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6158653"/>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1354</TotalTime>
  <Words>1437</Words>
  <Application>Microsoft Office PowerPoint</Application>
  <PresentationFormat>Widescreen</PresentationFormat>
  <Paragraphs>155</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Narrow</vt:lpstr>
      <vt:lpstr>Calibri</vt:lpstr>
      <vt:lpstr>Calibri Light</vt:lpstr>
      <vt:lpstr>Söhne</vt:lpstr>
      <vt:lpstr>Office Theme</vt:lpstr>
      <vt:lpstr>Information Systems Lecture Presentation -   “Maps with Python Folium”</vt:lpstr>
      <vt:lpstr>“I'd go to the farmers' market in Santa Barbara, and I'd put out my guitar case, and I'd test out these little ditty songs that I would write, and I would get a couple of avocados, a bag of pistachios, and, like, fifteen bucks.   That was a lot of money for me.”</vt:lpstr>
      <vt:lpstr>Online Class Notice</vt:lpstr>
      <vt:lpstr>Agenda</vt:lpstr>
      <vt:lpstr>Introduction (IS Lecture Presentation)</vt:lpstr>
      <vt:lpstr>Our work today will take us traveling to San José, Costa Rica in Central America and across the Atlantic to Dublin, Ireland</vt:lpstr>
      <vt:lpstr>We will use data about farmers’ markets in San José to construct maps with Folium</vt:lpstr>
      <vt:lpstr>The Folium exercise to take away from today’s class works with bike rental data from Dublin, Ireland</vt:lpstr>
      <vt:lpstr>Before we practice making maps of ferias del agricultor (farmers’ markets), let’s discuss some of the concepts</vt:lpstr>
      <vt:lpstr>Based on `leaflet.js`, Folium was created by Rob Story in 2013 and has an active open-source community offering updates and enhancements</vt:lpstr>
      <vt:lpstr>Maps and Tiles</vt:lpstr>
      <vt:lpstr>Markers on Maps</vt:lpstr>
      <vt:lpstr>IFrames  (HTML pop-up) (Tooltips)</vt:lpstr>
      <vt:lpstr>Configuration &amp; Colab Notebook (IS Lecture Presentation)</vt:lpstr>
      <vt:lpstr>Let’s work with Folium in Python using a Colab notebook.</vt:lpstr>
      <vt:lpstr>Agenda</vt:lpstr>
      <vt:lpstr>Q&amp;A and Housekeeping</vt:lpstr>
      <vt:lpstr>Housekeeping</vt:lpstr>
      <vt:lpstr>Next Steps</vt:lpstr>
      <vt:lpstr>Practice with maps in Folium!  See you 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Lecture Presentation: Patrick J. Slattery</dc:title>
  <dc:subject>IS Lecturer (Job ID 23771)</dc:subject>
  <dc:creator>Professor Patrick</dc:creator>
  <cp:keywords>CST2312</cp:keywords>
  <cp:lastModifiedBy>Patrick Slattery</cp:lastModifiedBy>
  <cp:revision>87</cp:revision>
  <dcterms:created xsi:type="dcterms:W3CDTF">2021-02-02T15:31:05Z</dcterms:created>
  <dcterms:modified xsi:type="dcterms:W3CDTF">2023-04-19T14:11:39Z</dcterms:modified>
</cp:coreProperties>
</file>